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8">
  <p:sldMasterIdLst>
    <p:sldMasterId id="2147483648" r:id="rId1"/>
  </p:sldMasterIdLst>
  <p:notesMasterIdLst>
    <p:notesMasterId r:id="rId26"/>
  </p:notesMasterIdLst>
  <p:sldIdLst>
    <p:sldId id="991" r:id="rId2"/>
    <p:sldId id="977" r:id="rId3"/>
    <p:sldId id="1075" r:id="rId4"/>
    <p:sldId id="1060" r:id="rId5"/>
    <p:sldId id="1064" r:id="rId6"/>
    <p:sldId id="1051" r:id="rId7"/>
    <p:sldId id="1052" r:id="rId8"/>
    <p:sldId id="1062" r:id="rId9"/>
    <p:sldId id="1073" r:id="rId10"/>
    <p:sldId id="1053" r:id="rId11"/>
    <p:sldId id="1054" r:id="rId12"/>
    <p:sldId id="1076" r:id="rId13"/>
    <p:sldId id="1074" r:id="rId14"/>
    <p:sldId id="1019" r:id="rId15"/>
    <p:sldId id="1063" r:id="rId16"/>
    <p:sldId id="1077" r:id="rId17"/>
    <p:sldId id="1067" r:id="rId18"/>
    <p:sldId id="1078" r:id="rId19"/>
    <p:sldId id="1068" r:id="rId20"/>
    <p:sldId id="1069" r:id="rId21"/>
    <p:sldId id="1070" r:id="rId22"/>
    <p:sldId id="1071" r:id="rId23"/>
    <p:sldId id="1072" r:id="rId24"/>
    <p:sldId id="10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5C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29" autoAdjust="0"/>
    <p:restoredTop sz="80801" autoAdjust="0"/>
  </p:normalViewPr>
  <p:slideViewPr>
    <p:cSldViewPr snapToGrid="0" snapToObjects="1">
      <p:cViewPr>
        <p:scale>
          <a:sx n="98" d="100"/>
          <a:sy n="98" d="100"/>
        </p:scale>
        <p:origin x="2472" y="-18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89" d="100"/>
          <a:sy n="89" d="100"/>
        </p:scale>
        <p:origin x="345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STAFF.ad.curtin.edu.au\User\PER\A\179588A\Research\NCSEHE\NPP_Careers_advice\LSAY_analysis\LSAY_resul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urtin-my.sharepoint.com/personal/179588a_curtin_edu_au/Documents/iDrive/Research/NCSEHE/NPP_Careers_advice/LSAY_analysis/LSAY_resul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'Y98'!$B$16</c:f>
              <c:strCache>
                <c:ptCount val="1"/>
                <c:pt idx="0">
                  <c:v>Q1</c:v>
                </c:pt>
              </c:strCache>
            </c:strRef>
          </c:tx>
          <c:spPr>
            <a:solidFill>
              <a:schemeClr val="accent1"/>
            </a:solidFill>
            <a:ln>
              <a:noFill/>
            </a:ln>
            <a:effectLst/>
          </c:spPr>
          <c:invertIfNegative val="0"/>
          <c:cat>
            <c:strRef>
              <c:f>'Y98'!$A$17:$A$21</c:f>
              <c:strCache>
                <c:ptCount val="5"/>
                <c:pt idx="0">
                  <c:v>Apprenticeships/traineeships</c:v>
                </c:pt>
                <c:pt idx="1">
                  <c:v>Careers</c:v>
                </c:pt>
                <c:pt idx="2">
                  <c:v>TAFE courses</c:v>
                </c:pt>
                <c:pt idx="3">
                  <c:v>University courses</c:v>
                </c:pt>
                <c:pt idx="4">
                  <c:v>Financial Support</c:v>
                </c:pt>
              </c:strCache>
            </c:strRef>
          </c:cat>
          <c:val>
            <c:numRef>
              <c:f>'Y98'!$B$17:$B$21</c:f>
              <c:numCache>
                <c:formatCode>General</c:formatCode>
                <c:ptCount val="5"/>
                <c:pt idx="0">
                  <c:v>28.979399999999998</c:v>
                </c:pt>
                <c:pt idx="1">
                  <c:v>68.938749999999999</c:v>
                </c:pt>
                <c:pt idx="2">
                  <c:v>50.155249999999995</c:v>
                </c:pt>
                <c:pt idx="3">
                  <c:v>69.676210000000012</c:v>
                </c:pt>
                <c:pt idx="4">
                  <c:v>20.55209</c:v>
                </c:pt>
              </c:numCache>
            </c:numRef>
          </c:val>
          <c:extLst>
            <c:ext xmlns:c16="http://schemas.microsoft.com/office/drawing/2014/chart" uri="{C3380CC4-5D6E-409C-BE32-E72D297353CC}">
              <c16:uniqueId val="{00000000-3F7F-4591-A681-2CDD439D403D}"/>
            </c:ext>
          </c:extLst>
        </c:ser>
        <c:ser>
          <c:idx val="1"/>
          <c:order val="1"/>
          <c:tx>
            <c:strRef>
              <c:f>'Y98'!$C$16</c:f>
              <c:strCache>
                <c:ptCount val="1"/>
                <c:pt idx="0">
                  <c:v>Q2</c:v>
                </c:pt>
              </c:strCache>
            </c:strRef>
          </c:tx>
          <c:spPr>
            <a:solidFill>
              <a:schemeClr val="accent2"/>
            </a:solidFill>
            <a:ln>
              <a:noFill/>
            </a:ln>
            <a:effectLst/>
          </c:spPr>
          <c:invertIfNegative val="0"/>
          <c:cat>
            <c:strRef>
              <c:f>'Y98'!$A$17:$A$21</c:f>
              <c:strCache>
                <c:ptCount val="5"/>
                <c:pt idx="0">
                  <c:v>Apprenticeships/traineeships</c:v>
                </c:pt>
                <c:pt idx="1">
                  <c:v>Careers</c:v>
                </c:pt>
                <c:pt idx="2">
                  <c:v>TAFE courses</c:v>
                </c:pt>
                <c:pt idx="3">
                  <c:v>University courses</c:v>
                </c:pt>
                <c:pt idx="4">
                  <c:v>Financial Support</c:v>
                </c:pt>
              </c:strCache>
            </c:strRef>
          </c:cat>
          <c:val>
            <c:numRef>
              <c:f>'Y98'!$C$17:$C$21</c:f>
              <c:numCache>
                <c:formatCode>General</c:formatCode>
                <c:ptCount val="5"/>
                <c:pt idx="0">
                  <c:v>26.535409999999999</c:v>
                </c:pt>
                <c:pt idx="1">
                  <c:v>70.799170000000004</c:v>
                </c:pt>
                <c:pt idx="2">
                  <c:v>43.708410000000001</c:v>
                </c:pt>
                <c:pt idx="3">
                  <c:v>75.101130000000012</c:v>
                </c:pt>
                <c:pt idx="4">
                  <c:v>19.69791</c:v>
                </c:pt>
              </c:numCache>
            </c:numRef>
          </c:val>
          <c:extLst>
            <c:ext xmlns:c16="http://schemas.microsoft.com/office/drawing/2014/chart" uri="{C3380CC4-5D6E-409C-BE32-E72D297353CC}">
              <c16:uniqueId val="{00000001-3F7F-4591-A681-2CDD439D403D}"/>
            </c:ext>
          </c:extLst>
        </c:ser>
        <c:ser>
          <c:idx val="2"/>
          <c:order val="2"/>
          <c:tx>
            <c:strRef>
              <c:f>'Y98'!$D$16</c:f>
              <c:strCache>
                <c:ptCount val="1"/>
                <c:pt idx="0">
                  <c:v>Q3</c:v>
                </c:pt>
              </c:strCache>
            </c:strRef>
          </c:tx>
          <c:spPr>
            <a:solidFill>
              <a:schemeClr val="accent3"/>
            </a:solidFill>
            <a:ln>
              <a:noFill/>
            </a:ln>
            <a:effectLst/>
          </c:spPr>
          <c:invertIfNegative val="0"/>
          <c:cat>
            <c:strRef>
              <c:f>'Y98'!$A$17:$A$21</c:f>
              <c:strCache>
                <c:ptCount val="5"/>
                <c:pt idx="0">
                  <c:v>Apprenticeships/traineeships</c:v>
                </c:pt>
                <c:pt idx="1">
                  <c:v>Careers</c:v>
                </c:pt>
                <c:pt idx="2">
                  <c:v>TAFE courses</c:v>
                </c:pt>
                <c:pt idx="3">
                  <c:v>University courses</c:v>
                </c:pt>
                <c:pt idx="4">
                  <c:v>Financial Support</c:v>
                </c:pt>
              </c:strCache>
            </c:strRef>
          </c:cat>
          <c:val>
            <c:numRef>
              <c:f>'Y98'!$D$17:$D$21</c:f>
              <c:numCache>
                <c:formatCode>General</c:formatCode>
                <c:ptCount val="5"/>
                <c:pt idx="0">
                  <c:v>22.35155</c:v>
                </c:pt>
                <c:pt idx="1">
                  <c:v>73.612690000000001</c:v>
                </c:pt>
                <c:pt idx="2">
                  <c:v>42.5152</c:v>
                </c:pt>
                <c:pt idx="3">
                  <c:v>79.697299999999998</c:v>
                </c:pt>
                <c:pt idx="4">
                  <c:v>18.927900000000001</c:v>
                </c:pt>
              </c:numCache>
            </c:numRef>
          </c:val>
          <c:extLst>
            <c:ext xmlns:c16="http://schemas.microsoft.com/office/drawing/2014/chart" uri="{C3380CC4-5D6E-409C-BE32-E72D297353CC}">
              <c16:uniqueId val="{00000002-3F7F-4591-A681-2CDD439D403D}"/>
            </c:ext>
          </c:extLst>
        </c:ser>
        <c:ser>
          <c:idx val="3"/>
          <c:order val="3"/>
          <c:tx>
            <c:strRef>
              <c:f>'Y98'!$E$16</c:f>
              <c:strCache>
                <c:ptCount val="1"/>
                <c:pt idx="0">
                  <c:v>Q4</c:v>
                </c:pt>
              </c:strCache>
            </c:strRef>
          </c:tx>
          <c:spPr>
            <a:solidFill>
              <a:schemeClr val="accent4"/>
            </a:solidFill>
            <a:ln>
              <a:noFill/>
            </a:ln>
            <a:effectLst/>
          </c:spPr>
          <c:invertIfNegative val="0"/>
          <c:cat>
            <c:strRef>
              <c:f>'Y98'!$A$17:$A$21</c:f>
              <c:strCache>
                <c:ptCount val="5"/>
                <c:pt idx="0">
                  <c:v>Apprenticeships/traineeships</c:v>
                </c:pt>
                <c:pt idx="1">
                  <c:v>Careers</c:v>
                </c:pt>
                <c:pt idx="2">
                  <c:v>TAFE courses</c:v>
                </c:pt>
                <c:pt idx="3">
                  <c:v>University courses</c:v>
                </c:pt>
                <c:pt idx="4">
                  <c:v>Financial Support</c:v>
                </c:pt>
              </c:strCache>
            </c:strRef>
          </c:cat>
          <c:val>
            <c:numRef>
              <c:f>'Y98'!$E$17:$E$21</c:f>
              <c:numCache>
                <c:formatCode>General</c:formatCode>
                <c:ptCount val="5"/>
                <c:pt idx="0">
                  <c:v>19.37049</c:v>
                </c:pt>
                <c:pt idx="1">
                  <c:v>73.614769999999993</c:v>
                </c:pt>
                <c:pt idx="2">
                  <c:v>34.621940000000002</c:v>
                </c:pt>
                <c:pt idx="3">
                  <c:v>84.894230000000007</c:v>
                </c:pt>
                <c:pt idx="4">
                  <c:v>19.77495</c:v>
                </c:pt>
              </c:numCache>
            </c:numRef>
          </c:val>
          <c:extLst>
            <c:ext xmlns:c16="http://schemas.microsoft.com/office/drawing/2014/chart" uri="{C3380CC4-5D6E-409C-BE32-E72D297353CC}">
              <c16:uniqueId val="{00000003-3F7F-4591-A681-2CDD439D403D}"/>
            </c:ext>
          </c:extLst>
        </c:ser>
        <c:dLbls>
          <c:showLegendKey val="0"/>
          <c:showVal val="0"/>
          <c:showCatName val="0"/>
          <c:showSerName val="0"/>
          <c:showPercent val="0"/>
          <c:showBubbleSize val="0"/>
        </c:dLbls>
        <c:gapWidth val="219"/>
        <c:overlap val="-27"/>
        <c:axId val="400550760"/>
        <c:axId val="400554368"/>
      </c:barChart>
      <c:catAx>
        <c:axId val="4005507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SES quartile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0554368"/>
        <c:crosses val="autoZero"/>
        <c:auto val="1"/>
        <c:lblAlgn val="ctr"/>
        <c:lblOffset val="100"/>
        <c:noMultiLvlLbl val="0"/>
      </c:catAx>
      <c:valAx>
        <c:axId val="400554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 cent of students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0550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Y15_2!$B$16</c:f>
              <c:strCache>
                <c:ptCount val="1"/>
                <c:pt idx="0">
                  <c:v>Talked to parents/family</c:v>
                </c:pt>
              </c:strCache>
            </c:strRef>
          </c:tx>
          <c:spPr>
            <a:ln w="28575" cap="rnd">
              <a:solidFill>
                <a:schemeClr val="accent1"/>
              </a:solidFill>
              <a:round/>
            </a:ln>
            <a:effectLst/>
          </c:spPr>
          <c:marker>
            <c:symbol val="star"/>
            <c:size val="8"/>
            <c:spPr>
              <a:noFill/>
              <a:ln w="9525">
                <a:solidFill>
                  <a:schemeClr val="accent1"/>
                </a:solidFill>
              </a:ln>
              <a:effectLst/>
            </c:spPr>
          </c:marker>
          <c:cat>
            <c:strRef>
              <c:f>Y15_2!$A$17:$A$20</c:f>
              <c:strCache>
                <c:ptCount val="4"/>
                <c:pt idx="0">
                  <c:v>Q1</c:v>
                </c:pt>
                <c:pt idx="1">
                  <c:v>Q2</c:v>
                </c:pt>
                <c:pt idx="2">
                  <c:v>Q3</c:v>
                </c:pt>
                <c:pt idx="3">
                  <c:v>Q4</c:v>
                </c:pt>
              </c:strCache>
            </c:strRef>
          </c:cat>
          <c:val>
            <c:numRef>
              <c:f>Y15_2!$B$17:$B$20</c:f>
              <c:numCache>
                <c:formatCode>General</c:formatCode>
                <c:ptCount val="4"/>
                <c:pt idx="0">
                  <c:v>82.717130000000012</c:v>
                </c:pt>
                <c:pt idx="1">
                  <c:v>84.333849999999998</c:v>
                </c:pt>
                <c:pt idx="2">
                  <c:v>89.537140000000008</c:v>
                </c:pt>
                <c:pt idx="3">
                  <c:v>93.838290000000001</c:v>
                </c:pt>
              </c:numCache>
            </c:numRef>
          </c:val>
          <c:smooth val="0"/>
          <c:extLst>
            <c:ext xmlns:c16="http://schemas.microsoft.com/office/drawing/2014/chart" uri="{C3380CC4-5D6E-409C-BE32-E72D297353CC}">
              <c16:uniqueId val="{00000000-CB5F-4AE1-B886-5ADBE54C3E98}"/>
            </c:ext>
          </c:extLst>
        </c:ser>
        <c:ser>
          <c:idx val="1"/>
          <c:order val="1"/>
          <c:tx>
            <c:strRef>
              <c:f>Y15_2!$C$16</c:f>
              <c:strCache>
                <c:ptCount val="1"/>
                <c:pt idx="0">
                  <c:v>Looked on internet</c:v>
                </c:pt>
              </c:strCache>
            </c:strRef>
          </c:tx>
          <c:spPr>
            <a:ln w="28575" cap="rnd">
              <a:solidFill>
                <a:schemeClr val="accent2"/>
              </a:solidFill>
              <a:round/>
            </a:ln>
            <a:effectLst/>
          </c:spPr>
          <c:marker>
            <c:symbol val="star"/>
            <c:size val="8"/>
            <c:spPr>
              <a:noFill/>
              <a:ln w="9525">
                <a:solidFill>
                  <a:schemeClr val="accent2"/>
                </a:solidFill>
              </a:ln>
              <a:effectLst/>
            </c:spPr>
          </c:marker>
          <c:cat>
            <c:strRef>
              <c:f>Y15_2!$A$17:$A$20</c:f>
              <c:strCache>
                <c:ptCount val="4"/>
                <c:pt idx="0">
                  <c:v>Q1</c:v>
                </c:pt>
                <c:pt idx="1">
                  <c:v>Q2</c:v>
                </c:pt>
                <c:pt idx="2">
                  <c:v>Q3</c:v>
                </c:pt>
                <c:pt idx="3">
                  <c:v>Q4</c:v>
                </c:pt>
              </c:strCache>
            </c:strRef>
          </c:cat>
          <c:val>
            <c:numRef>
              <c:f>Y15_2!$C$17:$C$20</c:f>
              <c:numCache>
                <c:formatCode>General</c:formatCode>
                <c:ptCount val="4"/>
                <c:pt idx="0">
                  <c:v>76.66152000000001</c:v>
                </c:pt>
                <c:pt idx="1">
                  <c:v>85.422480000000007</c:v>
                </c:pt>
                <c:pt idx="2">
                  <c:v>84.555579999999992</c:v>
                </c:pt>
                <c:pt idx="3">
                  <c:v>87.560590000000005</c:v>
                </c:pt>
              </c:numCache>
            </c:numRef>
          </c:val>
          <c:smooth val="0"/>
          <c:extLst>
            <c:ext xmlns:c16="http://schemas.microsoft.com/office/drawing/2014/chart" uri="{C3380CC4-5D6E-409C-BE32-E72D297353CC}">
              <c16:uniqueId val="{00000001-CB5F-4AE1-B886-5ADBE54C3E98}"/>
            </c:ext>
          </c:extLst>
        </c:ser>
        <c:ser>
          <c:idx val="2"/>
          <c:order val="2"/>
          <c:tx>
            <c:strRef>
              <c:f>Y15_2!$D$16</c:f>
              <c:strCache>
                <c:ptCount val="1"/>
                <c:pt idx="0">
                  <c:v>Talked to teacher etc.</c:v>
                </c:pt>
              </c:strCache>
            </c:strRef>
          </c:tx>
          <c:spPr>
            <a:ln w="28575" cap="rnd">
              <a:solidFill>
                <a:schemeClr val="accent3"/>
              </a:solidFill>
              <a:round/>
            </a:ln>
            <a:effectLst/>
          </c:spPr>
          <c:marker>
            <c:symbol val="star"/>
            <c:size val="8"/>
            <c:spPr>
              <a:noFill/>
              <a:ln w="9525">
                <a:solidFill>
                  <a:schemeClr val="accent3"/>
                </a:solidFill>
              </a:ln>
              <a:effectLst/>
            </c:spPr>
          </c:marker>
          <c:cat>
            <c:strRef>
              <c:f>Y15_2!$A$17:$A$20</c:f>
              <c:strCache>
                <c:ptCount val="4"/>
                <c:pt idx="0">
                  <c:v>Q1</c:v>
                </c:pt>
                <c:pt idx="1">
                  <c:v>Q2</c:v>
                </c:pt>
                <c:pt idx="2">
                  <c:v>Q3</c:v>
                </c:pt>
                <c:pt idx="3">
                  <c:v>Q4</c:v>
                </c:pt>
              </c:strCache>
            </c:strRef>
          </c:cat>
          <c:val>
            <c:numRef>
              <c:f>Y15_2!$D$17:$D$20</c:f>
              <c:numCache>
                <c:formatCode>General</c:formatCode>
                <c:ptCount val="4"/>
                <c:pt idx="0">
                  <c:v>74.180210000000002</c:v>
                </c:pt>
                <c:pt idx="1">
                  <c:v>80.342709999999997</c:v>
                </c:pt>
                <c:pt idx="2">
                  <c:v>82.40458000000001</c:v>
                </c:pt>
                <c:pt idx="3">
                  <c:v>86.11412</c:v>
                </c:pt>
              </c:numCache>
            </c:numRef>
          </c:val>
          <c:smooth val="0"/>
          <c:extLst>
            <c:ext xmlns:c16="http://schemas.microsoft.com/office/drawing/2014/chart" uri="{C3380CC4-5D6E-409C-BE32-E72D297353CC}">
              <c16:uniqueId val="{00000002-CB5F-4AE1-B886-5ADBE54C3E98}"/>
            </c:ext>
          </c:extLst>
        </c:ser>
        <c:ser>
          <c:idx val="3"/>
          <c:order val="3"/>
          <c:tx>
            <c:strRef>
              <c:f>Y15_2!$E$16</c:f>
              <c:strCache>
                <c:ptCount val="1"/>
                <c:pt idx="0">
                  <c:v>University information session</c:v>
                </c:pt>
              </c:strCache>
            </c:strRef>
          </c:tx>
          <c:spPr>
            <a:ln w="28575" cap="rnd">
              <a:solidFill>
                <a:schemeClr val="accent4"/>
              </a:solidFill>
              <a:round/>
            </a:ln>
            <a:effectLst/>
          </c:spPr>
          <c:marker>
            <c:symbol val="star"/>
            <c:size val="8"/>
            <c:spPr>
              <a:noFill/>
              <a:ln w="9525">
                <a:solidFill>
                  <a:schemeClr val="accent4"/>
                </a:solidFill>
              </a:ln>
              <a:effectLst/>
            </c:spPr>
          </c:marker>
          <c:cat>
            <c:strRef>
              <c:f>Y15_2!$A$17:$A$20</c:f>
              <c:strCache>
                <c:ptCount val="4"/>
                <c:pt idx="0">
                  <c:v>Q1</c:v>
                </c:pt>
                <c:pt idx="1">
                  <c:v>Q2</c:v>
                </c:pt>
                <c:pt idx="2">
                  <c:v>Q3</c:v>
                </c:pt>
                <c:pt idx="3">
                  <c:v>Q4</c:v>
                </c:pt>
              </c:strCache>
            </c:strRef>
          </c:cat>
          <c:val>
            <c:numRef>
              <c:f>Y15_2!$E$17:$E$20</c:f>
              <c:numCache>
                <c:formatCode>General</c:formatCode>
                <c:ptCount val="4"/>
                <c:pt idx="0">
                  <c:v>53.054080000000006</c:v>
                </c:pt>
                <c:pt idx="1">
                  <c:v>65.466329999999999</c:v>
                </c:pt>
                <c:pt idx="2">
                  <c:v>69.709299999999999</c:v>
                </c:pt>
                <c:pt idx="3">
                  <c:v>72.487430000000003</c:v>
                </c:pt>
              </c:numCache>
            </c:numRef>
          </c:val>
          <c:smooth val="0"/>
          <c:extLst>
            <c:ext xmlns:c16="http://schemas.microsoft.com/office/drawing/2014/chart" uri="{C3380CC4-5D6E-409C-BE32-E72D297353CC}">
              <c16:uniqueId val="{00000003-CB5F-4AE1-B886-5ADBE54C3E98}"/>
            </c:ext>
          </c:extLst>
        </c:ser>
        <c:ser>
          <c:idx val="4"/>
          <c:order val="4"/>
          <c:tx>
            <c:strRef>
              <c:f>Y15_2!$F$16</c:f>
              <c:strCache>
                <c:ptCount val="1"/>
                <c:pt idx="0">
                  <c:v>Talked to someone in a job</c:v>
                </c:pt>
              </c:strCache>
            </c:strRef>
          </c:tx>
          <c:spPr>
            <a:ln w="28575" cap="rnd">
              <a:solidFill>
                <a:schemeClr val="accent5"/>
              </a:solidFill>
              <a:round/>
            </a:ln>
            <a:effectLst/>
          </c:spPr>
          <c:marker>
            <c:symbol val="star"/>
            <c:size val="8"/>
            <c:spPr>
              <a:noFill/>
              <a:ln w="9525">
                <a:solidFill>
                  <a:schemeClr val="accent5"/>
                </a:solidFill>
              </a:ln>
              <a:effectLst/>
            </c:spPr>
          </c:marker>
          <c:cat>
            <c:strRef>
              <c:f>Y15_2!$A$17:$A$20</c:f>
              <c:strCache>
                <c:ptCount val="4"/>
                <c:pt idx="0">
                  <c:v>Q1</c:v>
                </c:pt>
                <c:pt idx="1">
                  <c:v>Q2</c:v>
                </c:pt>
                <c:pt idx="2">
                  <c:v>Q3</c:v>
                </c:pt>
                <c:pt idx="3">
                  <c:v>Q4</c:v>
                </c:pt>
              </c:strCache>
            </c:strRef>
          </c:cat>
          <c:val>
            <c:numRef>
              <c:f>Y15_2!$F$17:$F$20</c:f>
              <c:numCache>
                <c:formatCode>General</c:formatCode>
                <c:ptCount val="4"/>
                <c:pt idx="0">
                  <c:v>60.650749999999995</c:v>
                </c:pt>
                <c:pt idx="1">
                  <c:v>63.836619999999996</c:v>
                </c:pt>
                <c:pt idx="2">
                  <c:v>65.482910000000004</c:v>
                </c:pt>
                <c:pt idx="3">
                  <c:v>67.239990000000006</c:v>
                </c:pt>
              </c:numCache>
            </c:numRef>
          </c:val>
          <c:smooth val="0"/>
          <c:extLst>
            <c:ext xmlns:c16="http://schemas.microsoft.com/office/drawing/2014/chart" uri="{C3380CC4-5D6E-409C-BE32-E72D297353CC}">
              <c16:uniqueId val="{00000004-CB5F-4AE1-B886-5ADBE54C3E98}"/>
            </c:ext>
          </c:extLst>
        </c:ser>
        <c:ser>
          <c:idx val="5"/>
          <c:order val="5"/>
          <c:tx>
            <c:strRef>
              <c:f>Y15_2!$G$16</c:f>
              <c:strCache>
                <c:ptCount val="1"/>
                <c:pt idx="0">
                  <c:v>Work experience through school</c:v>
                </c:pt>
              </c:strCache>
            </c:strRef>
          </c:tx>
          <c:spPr>
            <a:ln w="28575" cap="rnd">
              <a:solidFill>
                <a:schemeClr val="accent6"/>
              </a:solidFill>
              <a:round/>
            </a:ln>
            <a:effectLst/>
          </c:spPr>
          <c:marker>
            <c:symbol val="star"/>
            <c:size val="8"/>
            <c:spPr>
              <a:noFill/>
              <a:ln w="9525">
                <a:solidFill>
                  <a:schemeClr val="accent6"/>
                </a:solidFill>
              </a:ln>
              <a:effectLst/>
            </c:spPr>
          </c:marker>
          <c:cat>
            <c:strRef>
              <c:f>Y15_2!$A$17:$A$20</c:f>
              <c:strCache>
                <c:ptCount val="4"/>
                <c:pt idx="0">
                  <c:v>Q1</c:v>
                </c:pt>
                <c:pt idx="1">
                  <c:v>Q2</c:v>
                </c:pt>
                <c:pt idx="2">
                  <c:v>Q3</c:v>
                </c:pt>
                <c:pt idx="3">
                  <c:v>Q4</c:v>
                </c:pt>
              </c:strCache>
            </c:strRef>
          </c:cat>
          <c:val>
            <c:numRef>
              <c:f>Y15_2!$G$17:$G$20</c:f>
              <c:numCache>
                <c:formatCode>General</c:formatCode>
                <c:ptCount val="4"/>
                <c:pt idx="0">
                  <c:v>58.08</c:v>
                </c:pt>
                <c:pt idx="1">
                  <c:v>52.63</c:v>
                </c:pt>
                <c:pt idx="2">
                  <c:v>49.3</c:v>
                </c:pt>
                <c:pt idx="3">
                  <c:v>51.94</c:v>
                </c:pt>
              </c:numCache>
            </c:numRef>
          </c:val>
          <c:smooth val="0"/>
          <c:extLst>
            <c:ext xmlns:c16="http://schemas.microsoft.com/office/drawing/2014/chart" uri="{C3380CC4-5D6E-409C-BE32-E72D297353CC}">
              <c16:uniqueId val="{00000005-CB5F-4AE1-B886-5ADBE54C3E98}"/>
            </c:ext>
          </c:extLst>
        </c:ser>
        <c:ser>
          <c:idx val="6"/>
          <c:order val="6"/>
          <c:tx>
            <c:strRef>
              <c:f>Y15_2!$H$16</c:f>
              <c:strCache>
                <c:ptCount val="1"/>
                <c:pt idx="0">
                  <c:v>Developed formal plan</c:v>
                </c:pt>
              </c:strCache>
            </c:strRef>
          </c:tx>
          <c:spPr>
            <a:ln w="28575" cap="rnd">
              <a:solidFill>
                <a:schemeClr val="accent1">
                  <a:lumMod val="60000"/>
                </a:schemeClr>
              </a:solidFill>
              <a:round/>
            </a:ln>
            <a:effectLst/>
          </c:spPr>
          <c:marker>
            <c:symbol val="star"/>
            <c:size val="8"/>
            <c:spPr>
              <a:noFill/>
              <a:ln w="9525">
                <a:solidFill>
                  <a:schemeClr val="accent1">
                    <a:lumMod val="60000"/>
                  </a:schemeClr>
                </a:solidFill>
              </a:ln>
              <a:effectLst/>
            </c:spPr>
          </c:marker>
          <c:cat>
            <c:strRef>
              <c:f>Y15_2!$A$17:$A$20</c:f>
              <c:strCache>
                <c:ptCount val="4"/>
                <c:pt idx="0">
                  <c:v>Q1</c:v>
                </c:pt>
                <c:pt idx="1">
                  <c:v>Q2</c:v>
                </c:pt>
                <c:pt idx="2">
                  <c:v>Q3</c:v>
                </c:pt>
                <c:pt idx="3">
                  <c:v>Q4</c:v>
                </c:pt>
              </c:strCache>
            </c:strRef>
          </c:cat>
          <c:val>
            <c:numRef>
              <c:f>Y15_2!$H$17:$H$20</c:f>
              <c:numCache>
                <c:formatCode>General</c:formatCode>
                <c:ptCount val="4"/>
                <c:pt idx="0">
                  <c:v>35.499940000000002</c:v>
                </c:pt>
                <c:pt idx="1">
                  <c:v>36.287770000000002</c:v>
                </c:pt>
                <c:pt idx="2">
                  <c:v>36.97889</c:v>
                </c:pt>
                <c:pt idx="3">
                  <c:v>41.392089999999996</c:v>
                </c:pt>
              </c:numCache>
            </c:numRef>
          </c:val>
          <c:smooth val="0"/>
          <c:extLst>
            <c:ext xmlns:c16="http://schemas.microsoft.com/office/drawing/2014/chart" uri="{C3380CC4-5D6E-409C-BE32-E72D297353CC}">
              <c16:uniqueId val="{00000006-CB5F-4AE1-B886-5ADBE54C3E98}"/>
            </c:ext>
          </c:extLst>
        </c:ser>
        <c:ser>
          <c:idx val="7"/>
          <c:order val="7"/>
          <c:tx>
            <c:strRef>
              <c:f>Y15_2!$I$16</c:f>
              <c:strCache>
                <c:ptCount val="1"/>
                <c:pt idx="0">
                  <c:v>Organised workplace visit</c:v>
                </c:pt>
              </c:strCache>
            </c:strRef>
          </c:tx>
          <c:spPr>
            <a:ln w="28575" cap="rnd">
              <a:solidFill>
                <a:schemeClr val="accent2">
                  <a:lumMod val="60000"/>
                </a:schemeClr>
              </a:solidFill>
              <a:round/>
            </a:ln>
            <a:effectLst/>
          </c:spPr>
          <c:marker>
            <c:symbol val="star"/>
            <c:size val="8"/>
            <c:spPr>
              <a:noFill/>
              <a:ln w="9525">
                <a:solidFill>
                  <a:schemeClr val="accent2">
                    <a:lumMod val="60000"/>
                  </a:schemeClr>
                </a:solidFill>
              </a:ln>
              <a:effectLst/>
            </c:spPr>
          </c:marker>
          <c:cat>
            <c:strRef>
              <c:f>Y15_2!$A$17:$A$20</c:f>
              <c:strCache>
                <c:ptCount val="4"/>
                <c:pt idx="0">
                  <c:v>Q1</c:v>
                </c:pt>
                <c:pt idx="1">
                  <c:v>Q2</c:v>
                </c:pt>
                <c:pt idx="2">
                  <c:v>Q3</c:v>
                </c:pt>
                <c:pt idx="3">
                  <c:v>Q4</c:v>
                </c:pt>
              </c:strCache>
            </c:strRef>
          </c:cat>
          <c:val>
            <c:numRef>
              <c:f>Y15_2!$I$17:$I$20</c:f>
              <c:numCache>
                <c:formatCode>General</c:formatCode>
                <c:ptCount val="4"/>
                <c:pt idx="0">
                  <c:v>35.86</c:v>
                </c:pt>
                <c:pt idx="1">
                  <c:v>30.82</c:v>
                </c:pt>
                <c:pt idx="2">
                  <c:v>24.55</c:v>
                </c:pt>
                <c:pt idx="3">
                  <c:v>28.43</c:v>
                </c:pt>
              </c:numCache>
            </c:numRef>
          </c:val>
          <c:smooth val="0"/>
          <c:extLst>
            <c:ext xmlns:c16="http://schemas.microsoft.com/office/drawing/2014/chart" uri="{C3380CC4-5D6E-409C-BE32-E72D297353CC}">
              <c16:uniqueId val="{00000007-CB5F-4AE1-B886-5ADBE54C3E98}"/>
            </c:ext>
          </c:extLst>
        </c:ser>
        <c:ser>
          <c:idx val="8"/>
          <c:order val="8"/>
          <c:tx>
            <c:strRef>
              <c:f>Y15_2!$J$16</c:f>
              <c:strCache>
                <c:ptCount val="1"/>
                <c:pt idx="0">
                  <c:v>TAFE information session</c:v>
                </c:pt>
              </c:strCache>
            </c:strRef>
          </c:tx>
          <c:spPr>
            <a:ln w="28575" cap="rnd">
              <a:solidFill>
                <a:schemeClr val="accent3">
                  <a:lumMod val="60000"/>
                </a:schemeClr>
              </a:solidFill>
              <a:round/>
            </a:ln>
            <a:effectLst/>
          </c:spPr>
          <c:marker>
            <c:symbol val="star"/>
            <c:size val="8"/>
            <c:spPr>
              <a:noFill/>
              <a:ln w="9525">
                <a:solidFill>
                  <a:schemeClr val="accent3">
                    <a:lumMod val="60000"/>
                  </a:schemeClr>
                </a:solidFill>
              </a:ln>
              <a:effectLst/>
            </c:spPr>
          </c:marker>
          <c:cat>
            <c:strRef>
              <c:f>Y15_2!$A$17:$A$20</c:f>
              <c:strCache>
                <c:ptCount val="4"/>
                <c:pt idx="0">
                  <c:v>Q1</c:v>
                </c:pt>
                <c:pt idx="1">
                  <c:v>Q2</c:v>
                </c:pt>
                <c:pt idx="2">
                  <c:v>Q3</c:v>
                </c:pt>
                <c:pt idx="3">
                  <c:v>Q4</c:v>
                </c:pt>
              </c:strCache>
            </c:strRef>
          </c:cat>
          <c:val>
            <c:numRef>
              <c:f>Y15_2!$J$17:$J$20</c:f>
              <c:numCache>
                <c:formatCode>General</c:formatCode>
                <c:ptCount val="4"/>
                <c:pt idx="0">
                  <c:v>17.017900000000001</c:v>
                </c:pt>
                <c:pt idx="1">
                  <c:v>17.211220000000001</c:v>
                </c:pt>
                <c:pt idx="2">
                  <c:v>15.192500000000001</c:v>
                </c:pt>
                <c:pt idx="3">
                  <c:v>9.8058999999999994</c:v>
                </c:pt>
              </c:numCache>
            </c:numRef>
          </c:val>
          <c:smooth val="0"/>
          <c:extLst>
            <c:ext xmlns:c16="http://schemas.microsoft.com/office/drawing/2014/chart" uri="{C3380CC4-5D6E-409C-BE32-E72D297353CC}">
              <c16:uniqueId val="{00000008-CB5F-4AE1-B886-5ADBE54C3E98}"/>
            </c:ext>
          </c:extLst>
        </c:ser>
        <c:dLbls>
          <c:showLegendKey val="0"/>
          <c:showVal val="0"/>
          <c:showCatName val="0"/>
          <c:showSerName val="0"/>
          <c:showPercent val="0"/>
          <c:showBubbleSize val="0"/>
        </c:dLbls>
        <c:marker val="1"/>
        <c:smooth val="0"/>
        <c:axId val="571567504"/>
        <c:axId val="571568160"/>
      </c:lineChart>
      <c:catAx>
        <c:axId val="5715675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Quartile of socio-economic status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1568160"/>
        <c:crosses val="autoZero"/>
        <c:auto val="1"/>
        <c:lblAlgn val="ctr"/>
        <c:lblOffset val="100"/>
        <c:noMultiLvlLbl val="0"/>
      </c:catAx>
      <c:valAx>
        <c:axId val="571568160"/>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 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15675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3B3F58-0240-4EF4-9D9B-52E2AF978CE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B6726DD-1B3C-4B01-BC4A-09D274636AEF}">
      <dgm:prSet/>
      <dgm:spPr/>
      <dgm:t>
        <a:bodyPr/>
        <a:lstStyle/>
        <a:p>
          <a:r>
            <a:rPr lang="en-AU"/>
            <a:t>Career and study information for senior high school students has increasingly focussed on traditional university pathways despite fewer than half of Australia’s university entrants engaging with these pathways.</a:t>
          </a:r>
          <a:endParaRPr lang="en-US"/>
        </a:p>
      </dgm:t>
    </dgm:pt>
    <dgm:pt modelId="{B22E5A54-F291-4302-9EDB-E82748FD655D}" type="parTrans" cxnId="{E2A591BF-7B25-4F64-8325-A84B2053E99F}">
      <dgm:prSet/>
      <dgm:spPr/>
      <dgm:t>
        <a:bodyPr/>
        <a:lstStyle/>
        <a:p>
          <a:endParaRPr lang="en-US"/>
        </a:p>
      </dgm:t>
    </dgm:pt>
    <dgm:pt modelId="{9566340B-E861-4571-970E-604C90BE006A}" type="sibTrans" cxnId="{E2A591BF-7B25-4F64-8325-A84B2053E99F}">
      <dgm:prSet/>
      <dgm:spPr/>
      <dgm:t>
        <a:bodyPr/>
        <a:lstStyle/>
        <a:p>
          <a:endParaRPr lang="en-US"/>
        </a:p>
      </dgm:t>
    </dgm:pt>
    <dgm:pt modelId="{43347B6F-1C20-4853-9678-859D8D49B7BC}">
      <dgm:prSet/>
      <dgm:spPr/>
      <dgm:t>
        <a:bodyPr/>
        <a:lstStyle/>
        <a:p>
          <a:r>
            <a:rPr lang="en-AU" dirty="0"/>
            <a:t>The socioeconomic divide in the type and quality of career information available to students is becoming more pronounced.</a:t>
          </a:r>
          <a:endParaRPr lang="en-US" dirty="0"/>
        </a:p>
      </dgm:t>
    </dgm:pt>
    <dgm:pt modelId="{30251F88-002F-4A29-AF1A-1A567E11D137}" type="parTrans" cxnId="{8D4A0048-C983-4E6B-9C99-C000FEF2A5B7}">
      <dgm:prSet/>
      <dgm:spPr/>
      <dgm:t>
        <a:bodyPr/>
        <a:lstStyle/>
        <a:p>
          <a:endParaRPr lang="en-US"/>
        </a:p>
      </dgm:t>
    </dgm:pt>
    <dgm:pt modelId="{E3B2AE61-34A5-41DF-8D08-D33E45E95E2C}" type="sibTrans" cxnId="{8D4A0048-C983-4E6B-9C99-C000FEF2A5B7}">
      <dgm:prSet/>
      <dgm:spPr/>
      <dgm:t>
        <a:bodyPr/>
        <a:lstStyle/>
        <a:p>
          <a:endParaRPr lang="en-US"/>
        </a:p>
      </dgm:t>
    </dgm:pt>
    <dgm:pt modelId="{3A1B3475-B139-46AB-BF96-9104961D0302}">
      <dgm:prSet/>
      <dgm:spPr/>
      <dgm:t>
        <a:bodyPr/>
        <a:lstStyle/>
        <a:p>
          <a:r>
            <a:rPr lang="en-AU" dirty="0"/>
            <a:t>Students from high SES backgrounds are more likely to access most forms of careers information. </a:t>
          </a:r>
          <a:endParaRPr lang="en-US" dirty="0"/>
        </a:p>
      </dgm:t>
    </dgm:pt>
    <dgm:pt modelId="{883FD7E0-4E15-4654-98EC-38AE15845564}" type="parTrans" cxnId="{826A5CEF-0594-441D-A8B7-192CEAEF15AE}">
      <dgm:prSet/>
      <dgm:spPr/>
      <dgm:t>
        <a:bodyPr/>
        <a:lstStyle/>
        <a:p>
          <a:endParaRPr lang="en-US"/>
        </a:p>
      </dgm:t>
    </dgm:pt>
    <dgm:pt modelId="{D4AD0B89-E0DD-46E9-9400-F068617086CD}" type="sibTrans" cxnId="{826A5CEF-0594-441D-A8B7-192CEAEF15AE}">
      <dgm:prSet/>
      <dgm:spPr/>
      <dgm:t>
        <a:bodyPr/>
        <a:lstStyle/>
        <a:p>
          <a:endParaRPr lang="en-US"/>
        </a:p>
      </dgm:t>
    </dgm:pt>
    <dgm:pt modelId="{3CF33758-D26F-4366-BC0C-EDDFAD3BBC30}">
      <dgm:prSet/>
      <dgm:spPr/>
      <dgm:t>
        <a:bodyPr/>
        <a:lstStyle/>
        <a:p>
          <a:r>
            <a:rPr lang="en-AU" dirty="0"/>
            <a:t>Students from middle and high-SES backgrounds have greater access to formal sources of career information and human, social and cultural capitals through family, friends and social networks. </a:t>
          </a:r>
          <a:endParaRPr lang="en-US" dirty="0"/>
        </a:p>
      </dgm:t>
    </dgm:pt>
    <dgm:pt modelId="{131B3408-038C-45CC-B80A-2773735D7856}" type="parTrans" cxnId="{7B4B05EC-793F-4315-9B98-920A97B28C0A}">
      <dgm:prSet/>
      <dgm:spPr/>
      <dgm:t>
        <a:bodyPr/>
        <a:lstStyle/>
        <a:p>
          <a:endParaRPr lang="en-US"/>
        </a:p>
      </dgm:t>
    </dgm:pt>
    <dgm:pt modelId="{D31B9BF6-6698-4FAD-9750-640B07B976E7}" type="sibTrans" cxnId="{7B4B05EC-793F-4315-9B98-920A97B28C0A}">
      <dgm:prSet/>
      <dgm:spPr/>
      <dgm:t>
        <a:bodyPr/>
        <a:lstStyle/>
        <a:p>
          <a:endParaRPr lang="en-US"/>
        </a:p>
      </dgm:t>
    </dgm:pt>
    <dgm:pt modelId="{26886B29-3269-45B6-B9CF-8B9780C7AD25}">
      <dgm:prSet/>
      <dgm:spPr/>
      <dgm:t>
        <a:bodyPr/>
        <a:lstStyle/>
        <a:p>
          <a:r>
            <a:rPr lang="en-AU"/>
            <a:t>Low-SES students are more likely to receive information about non-university pathways. This trend was apparent in 1998 and continues to be the case.</a:t>
          </a:r>
          <a:endParaRPr lang="en-US"/>
        </a:p>
      </dgm:t>
    </dgm:pt>
    <dgm:pt modelId="{BAF40B88-F067-41C1-AEAD-82396EAB5E65}" type="parTrans" cxnId="{382771E6-A18F-46B4-B130-C4BC9C983E56}">
      <dgm:prSet/>
      <dgm:spPr/>
      <dgm:t>
        <a:bodyPr/>
        <a:lstStyle/>
        <a:p>
          <a:endParaRPr lang="en-US"/>
        </a:p>
      </dgm:t>
    </dgm:pt>
    <dgm:pt modelId="{FCF3FDBC-606A-4C4D-885E-B39BF48AB186}" type="sibTrans" cxnId="{382771E6-A18F-46B4-B130-C4BC9C983E56}">
      <dgm:prSet/>
      <dgm:spPr/>
      <dgm:t>
        <a:bodyPr/>
        <a:lstStyle/>
        <a:p>
          <a:endParaRPr lang="en-US"/>
        </a:p>
      </dgm:t>
    </dgm:pt>
    <dgm:pt modelId="{18FEF581-CD0C-483A-AA55-D48205B2EB6C}" type="pres">
      <dgm:prSet presAssocID="{CD3B3F58-0240-4EF4-9D9B-52E2AF978CE2}" presName="diagram" presStyleCnt="0">
        <dgm:presLayoutVars>
          <dgm:dir/>
          <dgm:resizeHandles val="exact"/>
        </dgm:presLayoutVars>
      </dgm:prSet>
      <dgm:spPr/>
    </dgm:pt>
    <dgm:pt modelId="{4E226402-7AE3-44DA-90E5-4ECB86473463}" type="pres">
      <dgm:prSet presAssocID="{0B6726DD-1B3C-4B01-BC4A-09D274636AEF}" presName="node" presStyleLbl="node1" presStyleIdx="0" presStyleCnt="5">
        <dgm:presLayoutVars>
          <dgm:bulletEnabled val="1"/>
        </dgm:presLayoutVars>
      </dgm:prSet>
      <dgm:spPr/>
    </dgm:pt>
    <dgm:pt modelId="{32AEF38A-86F0-40D1-B8A9-03D62FB111F5}" type="pres">
      <dgm:prSet presAssocID="{9566340B-E861-4571-970E-604C90BE006A}" presName="sibTrans" presStyleCnt="0"/>
      <dgm:spPr/>
    </dgm:pt>
    <dgm:pt modelId="{F954A69C-514D-479D-A26F-413D1D5F85E6}" type="pres">
      <dgm:prSet presAssocID="{43347B6F-1C20-4853-9678-859D8D49B7BC}" presName="node" presStyleLbl="node1" presStyleIdx="1" presStyleCnt="5">
        <dgm:presLayoutVars>
          <dgm:bulletEnabled val="1"/>
        </dgm:presLayoutVars>
      </dgm:prSet>
      <dgm:spPr/>
    </dgm:pt>
    <dgm:pt modelId="{2686DFDC-7E78-4F54-9E28-743E4443F764}" type="pres">
      <dgm:prSet presAssocID="{E3B2AE61-34A5-41DF-8D08-D33E45E95E2C}" presName="sibTrans" presStyleCnt="0"/>
      <dgm:spPr/>
    </dgm:pt>
    <dgm:pt modelId="{FC640A5D-7EEB-4875-9937-FBEC26B65AFD}" type="pres">
      <dgm:prSet presAssocID="{3A1B3475-B139-46AB-BF96-9104961D0302}" presName="node" presStyleLbl="node1" presStyleIdx="2" presStyleCnt="5">
        <dgm:presLayoutVars>
          <dgm:bulletEnabled val="1"/>
        </dgm:presLayoutVars>
      </dgm:prSet>
      <dgm:spPr/>
    </dgm:pt>
    <dgm:pt modelId="{BD3D2FDE-974C-4C00-86A6-5EB1D6FFB599}" type="pres">
      <dgm:prSet presAssocID="{D4AD0B89-E0DD-46E9-9400-F068617086CD}" presName="sibTrans" presStyleCnt="0"/>
      <dgm:spPr/>
    </dgm:pt>
    <dgm:pt modelId="{F047362B-F39D-4FA9-9696-383DFD299A5D}" type="pres">
      <dgm:prSet presAssocID="{3CF33758-D26F-4366-BC0C-EDDFAD3BBC30}" presName="node" presStyleLbl="node1" presStyleIdx="3" presStyleCnt="5">
        <dgm:presLayoutVars>
          <dgm:bulletEnabled val="1"/>
        </dgm:presLayoutVars>
      </dgm:prSet>
      <dgm:spPr/>
    </dgm:pt>
    <dgm:pt modelId="{98C14A84-3DF3-4022-8426-9DF93B3426CE}" type="pres">
      <dgm:prSet presAssocID="{D31B9BF6-6698-4FAD-9750-640B07B976E7}" presName="sibTrans" presStyleCnt="0"/>
      <dgm:spPr/>
    </dgm:pt>
    <dgm:pt modelId="{DD8AE87D-C9AD-45FC-BB11-F2E743831CAE}" type="pres">
      <dgm:prSet presAssocID="{26886B29-3269-45B6-B9CF-8B9780C7AD25}" presName="node" presStyleLbl="node1" presStyleIdx="4" presStyleCnt="5">
        <dgm:presLayoutVars>
          <dgm:bulletEnabled val="1"/>
        </dgm:presLayoutVars>
      </dgm:prSet>
      <dgm:spPr/>
    </dgm:pt>
  </dgm:ptLst>
  <dgm:cxnLst>
    <dgm:cxn modelId="{8ED17D28-FD97-4785-951B-A18707E32938}" type="presOf" srcId="{3CF33758-D26F-4366-BC0C-EDDFAD3BBC30}" destId="{F047362B-F39D-4FA9-9696-383DFD299A5D}" srcOrd="0" destOrd="0" presId="urn:microsoft.com/office/officeart/2005/8/layout/default"/>
    <dgm:cxn modelId="{419C405F-2158-4953-9461-C4651CD124EE}" type="presOf" srcId="{0B6726DD-1B3C-4B01-BC4A-09D274636AEF}" destId="{4E226402-7AE3-44DA-90E5-4ECB86473463}" srcOrd="0" destOrd="0" presId="urn:microsoft.com/office/officeart/2005/8/layout/default"/>
    <dgm:cxn modelId="{8D4A0048-C983-4E6B-9C99-C000FEF2A5B7}" srcId="{CD3B3F58-0240-4EF4-9D9B-52E2AF978CE2}" destId="{43347B6F-1C20-4853-9678-859D8D49B7BC}" srcOrd="1" destOrd="0" parTransId="{30251F88-002F-4A29-AF1A-1A567E11D137}" sibTransId="{E3B2AE61-34A5-41DF-8D08-D33E45E95E2C}"/>
    <dgm:cxn modelId="{4DCC7C93-DAC8-4A77-B150-53C195C25112}" type="presOf" srcId="{CD3B3F58-0240-4EF4-9D9B-52E2AF978CE2}" destId="{18FEF581-CD0C-483A-AA55-D48205B2EB6C}" srcOrd="0" destOrd="0" presId="urn:microsoft.com/office/officeart/2005/8/layout/default"/>
    <dgm:cxn modelId="{C0AFFFB4-2A7E-4474-9DE5-2391498CAAD8}" type="presOf" srcId="{26886B29-3269-45B6-B9CF-8B9780C7AD25}" destId="{DD8AE87D-C9AD-45FC-BB11-F2E743831CAE}" srcOrd="0" destOrd="0" presId="urn:microsoft.com/office/officeart/2005/8/layout/default"/>
    <dgm:cxn modelId="{5B135FBD-317D-4F86-BA1B-515D346B9BD1}" type="presOf" srcId="{43347B6F-1C20-4853-9678-859D8D49B7BC}" destId="{F954A69C-514D-479D-A26F-413D1D5F85E6}" srcOrd="0" destOrd="0" presId="urn:microsoft.com/office/officeart/2005/8/layout/default"/>
    <dgm:cxn modelId="{E2A591BF-7B25-4F64-8325-A84B2053E99F}" srcId="{CD3B3F58-0240-4EF4-9D9B-52E2AF978CE2}" destId="{0B6726DD-1B3C-4B01-BC4A-09D274636AEF}" srcOrd="0" destOrd="0" parTransId="{B22E5A54-F291-4302-9EDB-E82748FD655D}" sibTransId="{9566340B-E861-4571-970E-604C90BE006A}"/>
    <dgm:cxn modelId="{382771E6-A18F-46B4-B130-C4BC9C983E56}" srcId="{CD3B3F58-0240-4EF4-9D9B-52E2AF978CE2}" destId="{26886B29-3269-45B6-B9CF-8B9780C7AD25}" srcOrd="4" destOrd="0" parTransId="{BAF40B88-F067-41C1-AEAD-82396EAB5E65}" sibTransId="{FCF3FDBC-606A-4C4D-885E-B39BF48AB186}"/>
    <dgm:cxn modelId="{7B4B05EC-793F-4315-9B98-920A97B28C0A}" srcId="{CD3B3F58-0240-4EF4-9D9B-52E2AF978CE2}" destId="{3CF33758-D26F-4366-BC0C-EDDFAD3BBC30}" srcOrd="3" destOrd="0" parTransId="{131B3408-038C-45CC-B80A-2773735D7856}" sibTransId="{D31B9BF6-6698-4FAD-9750-640B07B976E7}"/>
    <dgm:cxn modelId="{826A5CEF-0594-441D-A8B7-192CEAEF15AE}" srcId="{CD3B3F58-0240-4EF4-9D9B-52E2AF978CE2}" destId="{3A1B3475-B139-46AB-BF96-9104961D0302}" srcOrd="2" destOrd="0" parTransId="{883FD7E0-4E15-4654-98EC-38AE15845564}" sibTransId="{D4AD0B89-E0DD-46E9-9400-F068617086CD}"/>
    <dgm:cxn modelId="{992E15F8-A472-4FBB-A516-3242795370F0}" type="presOf" srcId="{3A1B3475-B139-46AB-BF96-9104961D0302}" destId="{FC640A5D-7EEB-4875-9937-FBEC26B65AFD}" srcOrd="0" destOrd="0" presId="urn:microsoft.com/office/officeart/2005/8/layout/default"/>
    <dgm:cxn modelId="{D4706D77-405D-4E74-B7BD-D0014DEA494B}" type="presParOf" srcId="{18FEF581-CD0C-483A-AA55-D48205B2EB6C}" destId="{4E226402-7AE3-44DA-90E5-4ECB86473463}" srcOrd="0" destOrd="0" presId="urn:microsoft.com/office/officeart/2005/8/layout/default"/>
    <dgm:cxn modelId="{F0E1139E-C5BB-40E7-8533-06EA27524C00}" type="presParOf" srcId="{18FEF581-CD0C-483A-AA55-D48205B2EB6C}" destId="{32AEF38A-86F0-40D1-B8A9-03D62FB111F5}" srcOrd="1" destOrd="0" presId="urn:microsoft.com/office/officeart/2005/8/layout/default"/>
    <dgm:cxn modelId="{AD8667D7-FCB1-43A7-A278-C5801B8087EB}" type="presParOf" srcId="{18FEF581-CD0C-483A-AA55-D48205B2EB6C}" destId="{F954A69C-514D-479D-A26F-413D1D5F85E6}" srcOrd="2" destOrd="0" presId="urn:microsoft.com/office/officeart/2005/8/layout/default"/>
    <dgm:cxn modelId="{15979C75-FC63-4D4A-B7AF-882381B027EC}" type="presParOf" srcId="{18FEF581-CD0C-483A-AA55-D48205B2EB6C}" destId="{2686DFDC-7E78-4F54-9E28-743E4443F764}" srcOrd="3" destOrd="0" presId="urn:microsoft.com/office/officeart/2005/8/layout/default"/>
    <dgm:cxn modelId="{F5FACB25-8B35-4C23-94AD-9D06C248C99E}" type="presParOf" srcId="{18FEF581-CD0C-483A-AA55-D48205B2EB6C}" destId="{FC640A5D-7EEB-4875-9937-FBEC26B65AFD}" srcOrd="4" destOrd="0" presId="urn:microsoft.com/office/officeart/2005/8/layout/default"/>
    <dgm:cxn modelId="{E234E4D5-3C9F-4CCF-8905-796B05D1435F}" type="presParOf" srcId="{18FEF581-CD0C-483A-AA55-D48205B2EB6C}" destId="{BD3D2FDE-974C-4C00-86A6-5EB1D6FFB599}" srcOrd="5" destOrd="0" presId="urn:microsoft.com/office/officeart/2005/8/layout/default"/>
    <dgm:cxn modelId="{1928656E-3D37-4E07-AC2E-A88777A7C616}" type="presParOf" srcId="{18FEF581-CD0C-483A-AA55-D48205B2EB6C}" destId="{F047362B-F39D-4FA9-9696-383DFD299A5D}" srcOrd="6" destOrd="0" presId="urn:microsoft.com/office/officeart/2005/8/layout/default"/>
    <dgm:cxn modelId="{B3392D81-2253-47AC-B24D-DD302E3186E3}" type="presParOf" srcId="{18FEF581-CD0C-483A-AA55-D48205B2EB6C}" destId="{98C14A84-3DF3-4022-8426-9DF93B3426CE}" srcOrd="7" destOrd="0" presId="urn:microsoft.com/office/officeart/2005/8/layout/default"/>
    <dgm:cxn modelId="{50FEC6F4-E9E8-423E-A45B-5F1C529E73A6}" type="presParOf" srcId="{18FEF581-CD0C-483A-AA55-D48205B2EB6C}" destId="{DD8AE87D-C9AD-45FC-BB11-F2E743831CA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9BED66-F338-400C-BFD2-88E0CDC9B377}"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96FC39A0-1CC6-436A-9A20-428F65E996DA}">
      <dgm:prSet/>
      <dgm:spPr/>
      <dgm:t>
        <a:bodyPr/>
        <a:lstStyle/>
        <a:p>
          <a:r>
            <a:rPr lang="en-AU"/>
            <a:t>Irrespective of a school’s location, type, or SES, career and study guidance in Australian schools is often limited to subject selection based largely or entirely on academic grades. </a:t>
          </a:r>
          <a:endParaRPr lang="en-US"/>
        </a:p>
      </dgm:t>
    </dgm:pt>
    <dgm:pt modelId="{95C608C4-A657-4064-8588-D9236A37D59C}" type="parTrans" cxnId="{A85A6215-3CA6-4DA5-B33A-62CC007DEC8F}">
      <dgm:prSet/>
      <dgm:spPr/>
      <dgm:t>
        <a:bodyPr/>
        <a:lstStyle/>
        <a:p>
          <a:endParaRPr lang="en-US"/>
        </a:p>
      </dgm:t>
    </dgm:pt>
    <dgm:pt modelId="{1FC75AC0-181E-4AE0-830D-BD2296594854}" type="sibTrans" cxnId="{A85A6215-3CA6-4DA5-B33A-62CC007DEC8F}">
      <dgm:prSet/>
      <dgm:spPr/>
      <dgm:t>
        <a:bodyPr/>
        <a:lstStyle/>
        <a:p>
          <a:endParaRPr lang="en-US"/>
        </a:p>
      </dgm:t>
    </dgm:pt>
    <dgm:pt modelId="{0359FF1B-3BA2-43D3-9304-9A324EA1ABB6}">
      <dgm:prSet/>
      <dgm:spPr/>
      <dgm:t>
        <a:bodyPr/>
        <a:lstStyle/>
        <a:p>
          <a:r>
            <a:rPr lang="en-AU" dirty="0"/>
            <a:t>In line with the literature, Australian students’ postsecondary decision-making appears to be based almost entirely on academic performance. In-depth discussions about careers, study pathways, and individual interests are rare. </a:t>
          </a:r>
          <a:endParaRPr lang="en-US" dirty="0"/>
        </a:p>
      </dgm:t>
    </dgm:pt>
    <dgm:pt modelId="{B2B107A2-B0E0-40E4-A623-0712962BD9AF}" type="parTrans" cxnId="{91869AD8-7B0A-410D-9CC9-837EB396716D}">
      <dgm:prSet/>
      <dgm:spPr/>
      <dgm:t>
        <a:bodyPr/>
        <a:lstStyle/>
        <a:p>
          <a:endParaRPr lang="en-US"/>
        </a:p>
      </dgm:t>
    </dgm:pt>
    <dgm:pt modelId="{A7B5C659-2AEA-46BC-BB39-05EA377AD6E6}" type="sibTrans" cxnId="{91869AD8-7B0A-410D-9CC9-837EB396716D}">
      <dgm:prSet/>
      <dgm:spPr/>
      <dgm:t>
        <a:bodyPr/>
        <a:lstStyle/>
        <a:p>
          <a:endParaRPr lang="en-US"/>
        </a:p>
      </dgm:t>
    </dgm:pt>
    <dgm:pt modelId="{1E16666A-8DB5-48F1-A4F3-AE5BFC3EFFA1}">
      <dgm:prSet/>
      <dgm:spPr/>
      <dgm:t>
        <a:bodyPr/>
        <a:lstStyle/>
        <a:p>
          <a:r>
            <a:rPr lang="en-AU"/>
            <a:t>Study pathways information is significantly skewed towards university study, and students are uninformed about alternative pathways into postsecondary education. </a:t>
          </a:r>
          <a:endParaRPr lang="en-US"/>
        </a:p>
      </dgm:t>
    </dgm:pt>
    <dgm:pt modelId="{5176E7DB-67E6-4CFF-8241-C675D7BF0C73}" type="parTrans" cxnId="{E74C6175-9EA2-4F6C-8758-DB6A3ED9C02B}">
      <dgm:prSet/>
      <dgm:spPr/>
      <dgm:t>
        <a:bodyPr/>
        <a:lstStyle/>
        <a:p>
          <a:endParaRPr lang="en-US"/>
        </a:p>
      </dgm:t>
    </dgm:pt>
    <dgm:pt modelId="{82BAB77F-29E9-4AB4-9A6E-C693DA423B4A}" type="sibTrans" cxnId="{E74C6175-9EA2-4F6C-8758-DB6A3ED9C02B}">
      <dgm:prSet/>
      <dgm:spPr/>
      <dgm:t>
        <a:bodyPr/>
        <a:lstStyle/>
        <a:p>
          <a:endParaRPr lang="en-US"/>
        </a:p>
      </dgm:t>
    </dgm:pt>
    <dgm:pt modelId="{F48F1558-B18B-4B46-AB70-F4D5EDFAA03B}">
      <dgm:prSet/>
      <dgm:spPr/>
      <dgm:t>
        <a:bodyPr/>
        <a:lstStyle/>
        <a:p>
          <a:r>
            <a:rPr lang="en-AU" dirty="0"/>
            <a:t>Students feel valued by their schools only if they are on a university pathway.</a:t>
          </a:r>
          <a:endParaRPr lang="en-US" dirty="0"/>
        </a:p>
      </dgm:t>
    </dgm:pt>
    <dgm:pt modelId="{D22896BC-6810-4B05-A8BA-608C3226597F}" type="parTrans" cxnId="{0A42BC66-E707-4B1F-ABC9-4FE5727C3A10}">
      <dgm:prSet/>
      <dgm:spPr/>
      <dgm:t>
        <a:bodyPr/>
        <a:lstStyle/>
        <a:p>
          <a:endParaRPr lang="en-US"/>
        </a:p>
      </dgm:t>
    </dgm:pt>
    <dgm:pt modelId="{5D515947-8193-4E05-B456-35CFBC612C59}" type="sibTrans" cxnId="{0A42BC66-E707-4B1F-ABC9-4FE5727C3A10}">
      <dgm:prSet/>
      <dgm:spPr/>
      <dgm:t>
        <a:bodyPr/>
        <a:lstStyle/>
        <a:p>
          <a:endParaRPr lang="en-US"/>
        </a:p>
      </dgm:t>
    </dgm:pt>
    <dgm:pt modelId="{7E93E126-25F7-4892-B4F7-C6DEC17F0C70}" type="pres">
      <dgm:prSet presAssocID="{839BED66-F338-400C-BFD2-88E0CDC9B377}" presName="vert0" presStyleCnt="0">
        <dgm:presLayoutVars>
          <dgm:dir/>
          <dgm:animOne val="branch"/>
          <dgm:animLvl val="lvl"/>
        </dgm:presLayoutVars>
      </dgm:prSet>
      <dgm:spPr/>
    </dgm:pt>
    <dgm:pt modelId="{EE40FC00-1ED2-4E4C-8E05-C1466AF3FB95}" type="pres">
      <dgm:prSet presAssocID="{96FC39A0-1CC6-436A-9A20-428F65E996DA}" presName="thickLine" presStyleLbl="alignNode1" presStyleIdx="0" presStyleCnt="4"/>
      <dgm:spPr/>
    </dgm:pt>
    <dgm:pt modelId="{B0C3082E-E5E9-4B6B-A637-9BD43AC811BC}" type="pres">
      <dgm:prSet presAssocID="{96FC39A0-1CC6-436A-9A20-428F65E996DA}" presName="horz1" presStyleCnt="0"/>
      <dgm:spPr/>
    </dgm:pt>
    <dgm:pt modelId="{6B7D0B23-A7E5-466F-A8F9-D485E5CEF4B4}" type="pres">
      <dgm:prSet presAssocID="{96FC39A0-1CC6-436A-9A20-428F65E996DA}" presName="tx1" presStyleLbl="revTx" presStyleIdx="0" presStyleCnt="4"/>
      <dgm:spPr/>
    </dgm:pt>
    <dgm:pt modelId="{E81C6F7D-9282-4163-B299-6705C29EFD16}" type="pres">
      <dgm:prSet presAssocID="{96FC39A0-1CC6-436A-9A20-428F65E996DA}" presName="vert1" presStyleCnt="0"/>
      <dgm:spPr/>
    </dgm:pt>
    <dgm:pt modelId="{E722EB4D-B741-4596-A610-E58A8EB3EF4F}" type="pres">
      <dgm:prSet presAssocID="{0359FF1B-3BA2-43D3-9304-9A324EA1ABB6}" presName="thickLine" presStyleLbl="alignNode1" presStyleIdx="1" presStyleCnt="4"/>
      <dgm:spPr/>
    </dgm:pt>
    <dgm:pt modelId="{1D25172C-2509-44E9-8BD1-4C017A37D9D7}" type="pres">
      <dgm:prSet presAssocID="{0359FF1B-3BA2-43D3-9304-9A324EA1ABB6}" presName="horz1" presStyleCnt="0"/>
      <dgm:spPr/>
    </dgm:pt>
    <dgm:pt modelId="{AE9D3A8E-1422-4407-95B1-7432D25CE1FD}" type="pres">
      <dgm:prSet presAssocID="{0359FF1B-3BA2-43D3-9304-9A324EA1ABB6}" presName="tx1" presStyleLbl="revTx" presStyleIdx="1" presStyleCnt="4"/>
      <dgm:spPr/>
    </dgm:pt>
    <dgm:pt modelId="{127DE73A-E036-4462-B7E8-B6A0F21596E7}" type="pres">
      <dgm:prSet presAssocID="{0359FF1B-3BA2-43D3-9304-9A324EA1ABB6}" presName="vert1" presStyleCnt="0"/>
      <dgm:spPr/>
    </dgm:pt>
    <dgm:pt modelId="{417EDA79-555A-4C7D-9656-6F1D56E851BF}" type="pres">
      <dgm:prSet presAssocID="{1E16666A-8DB5-48F1-A4F3-AE5BFC3EFFA1}" presName="thickLine" presStyleLbl="alignNode1" presStyleIdx="2" presStyleCnt="4"/>
      <dgm:spPr/>
    </dgm:pt>
    <dgm:pt modelId="{A02954AB-1638-4FCA-87E9-50A1C2716925}" type="pres">
      <dgm:prSet presAssocID="{1E16666A-8DB5-48F1-A4F3-AE5BFC3EFFA1}" presName="horz1" presStyleCnt="0"/>
      <dgm:spPr/>
    </dgm:pt>
    <dgm:pt modelId="{73AE2C46-0710-42F4-89C7-CB0B6EB3C3E0}" type="pres">
      <dgm:prSet presAssocID="{1E16666A-8DB5-48F1-A4F3-AE5BFC3EFFA1}" presName="tx1" presStyleLbl="revTx" presStyleIdx="2" presStyleCnt="4"/>
      <dgm:spPr/>
    </dgm:pt>
    <dgm:pt modelId="{4392C412-17FC-4B99-9581-64CC970E5E1E}" type="pres">
      <dgm:prSet presAssocID="{1E16666A-8DB5-48F1-A4F3-AE5BFC3EFFA1}" presName="vert1" presStyleCnt="0"/>
      <dgm:spPr/>
    </dgm:pt>
    <dgm:pt modelId="{8A2DA4F9-EF97-49DE-B697-2C1D99DBE5A9}" type="pres">
      <dgm:prSet presAssocID="{F48F1558-B18B-4B46-AB70-F4D5EDFAA03B}" presName="thickLine" presStyleLbl="alignNode1" presStyleIdx="3" presStyleCnt="4"/>
      <dgm:spPr/>
    </dgm:pt>
    <dgm:pt modelId="{0AAAA222-3E36-4CB0-9748-A48B3719DFF5}" type="pres">
      <dgm:prSet presAssocID="{F48F1558-B18B-4B46-AB70-F4D5EDFAA03B}" presName="horz1" presStyleCnt="0"/>
      <dgm:spPr/>
    </dgm:pt>
    <dgm:pt modelId="{15A7F377-8A7F-42E4-A1E5-BB814934255E}" type="pres">
      <dgm:prSet presAssocID="{F48F1558-B18B-4B46-AB70-F4D5EDFAA03B}" presName="tx1" presStyleLbl="revTx" presStyleIdx="3" presStyleCnt="4"/>
      <dgm:spPr/>
    </dgm:pt>
    <dgm:pt modelId="{E3F5FA9D-E362-4A34-A87E-4696FBDFF79D}" type="pres">
      <dgm:prSet presAssocID="{F48F1558-B18B-4B46-AB70-F4D5EDFAA03B}" presName="vert1" presStyleCnt="0"/>
      <dgm:spPr/>
    </dgm:pt>
  </dgm:ptLst>
  <dgm:cxnLst>
    <dgm:cxn modelId="{A85A6215-3CA6-4DA5-B33A-62CC007DEC8F}" srcId="{839BED66-F338-400C-BFD2-88E0CDC9B377}" destId="{96FC39A0-1CC6-436A-9A20-428F65E996DA}" srcOrd="0" destOrd="0" parTransId="{95C608C4-A657-4064-8588-D9236A37D59C}" sibTransId="{1FC75AC0-181E-4AE0-830D-BD2296594854}"/>
    <dgm:cxn modelId="{245AB531-EE46-4B88-BDFD-2B99440DA465}" type="presOf" srcId="{F48F1558-B18B-4B46-AB70-F4D5EDFAA03B}" destId="{15A7F377-8A7F-42E4-A1E5-BB814934255E}" srcOrd="0" destOrd="0" presId="urn:microsoft.com/office/officeart/2008/layout/LinedList"/>
    <dgm:cxn modelId="{0A42BC66-E707-4B1F-ABC9-4FE5727C3A10}" srcId="{839BED66-F338-400C-BFD2-88E0CDC9B377}" destId="{F48F1558-B18B-4B46-AB70-F4D5EDFAA03B}" srcOrd="3" destOrd="0" parTransId="{D22896BC-6810-4B05-A8BA-608C3226597F}" sibTransId="{5D515947-8193-4E05-B456-35CFBC612C59}"/>
    <dgm:cxn modelId="{E74C6175-9EA2-4F6C-8758-DB6A3ED9C02B}" srcId="{839BED66-F338-400C-BFD2-88E0CDC9B377}" destId="{1E16666A-8DB5-48F1-A4F3-AE5BFC3EFFA1}" srcOrd="2" destOrd="0" parTransId="{5176E7DB-67E6-4CFF-8241-C675D7BF0C73}" sibTransId="{82BAB77F-29E9-4AB4-9A6E-C693DA423B4A}"/>
    <dgm:cxn modelId="{7D8F7D96-4E0C-4E99-97F9-A26A05E5F6B0}" type="presOf" srcId="{839BED66-F338-400C-BFD2-88E0CDC9B377}" destId="{7E93E126-25F7-4892-B4F7-C6DEC17F0C70}" srcOrd="0" destOrd="0" presId="urn:microsoft.com/office/officeart/2008/layout/LinedList"/>
    <dgm:cxn modelId="{815CD3A3-86C6-48C6-B28F-76BCBDDBFB7D}" type="presOf" srcId="{1E16666A-8DB5-48F1-A4F3-AE5BFC3EFFA1}" destId="{73AE2C46-0710-42F4-89C7-CB0B6EB3C3E0}" srcOrd="0" destOrd="0" presId="urn:microsoft.com/office/officeart/2008/layout/LinedList"/>
    <dgm:cxn modelId="{8C8938A6-FC74-486A-BE1A-26FA94CF1D77}" type="presOf" srcId="{0359FF1B-3BA2-43D3-9304-9A324EA1ABB6}" destId="{AE9D3A8E-1422-4407-95B1-7432D25CE1FD}" srcOrd="0" destOrd="0" presId="urn:microsoft.com/office/officeart/2008/layout/LinedList"/>
    <dgm:cxn modelId="{24D2FEC1-01B0-4068-BBE2-42B24FC9BB8D}" type="presOf" srcId="{96FC39A0-1CC6-436A-9A20-428F65E996DA}" destId="{6B7D0B23-A7E5-466F-A8F9-D485E5CEF4B4}" srcOrd="0" destOrd="0" presId="urn:microsoft.com/office/officeart/2008/layout/LinedList"/>
    <dgm:cxn modelId="{91869AD8-7B0A-410D-9CC9-837EB396716D}" srcId="{839BED66-F338-400C-BFD2-88E0CDC9B377}" destId="{0359FF1B-3BA2-43D3-9304-9A324EA1ABB6}" srcOrd="1" destOrd="0" parTransId="{B2B107A2-B0E0-40E4-A623-0712962BD9AF}" sibTransId="{A7B5C659-2AEA-46BC-BB39-05EA377AD6E6}"/>
    <dgm:cxn modelId="{DF916617-36F7-4402-9B17-BE8C263A28D4}" type="presParOf" srcId="{7E93E126-25F7-4892-B4F7-C6DEC17F0C70}" destId="{EE40FC00-1ED2-4E4C-8E05-C1466AF3FB95}" srcOrd="0" destOrd="0" presId="urn:microsoft.com/office/officeart/2008/layout/LinedList"/>
    <dgm:cxn modelId="{42EEEBCE-C84F-4A96-A05A-9E7E1807DCDF}" type="presParOf" srcId="{7E93E126-25F7-4892-B4F7-C6DEC17F0C70}" destId="{B0C3082E-E5E9-4B6B-A637-9BD43AC811BC}" srcOrd="1" destOrd="0" presId="urn:microsoft.com/office/officeart/2008/layout/LinedList"/>
    <dgm:cxn modelId="{A0EC2D13-9969-45FC-B157-59AAE8CE7FBE}" type="presParOf" srcId="{B0C3082E-E5E9-4B6B-A637-9BD43AC811BC}" destId="{6B7D0B23-A7E5-466F-A8F9-D485E5CEF4B4}" srcOrd="0" destOrd="0" presId="urn:microsoft.com/office/officeart/2008/layout/LinedList"/>
    <dgm:cxn modelId="{77C5C59C-BD50-4661-BB41-07469F8E2DCB}" type="presParOf" srcId="{B0C3082E-E5E9-4B6B-A637-9BD43AC811BC}" destId="{E81C6F7D-9282-4163-B299-6705C29EFD16}" srcOrd="1" destOrd="0" presId="urn:microsoft.com/office/officeart/2008/layout/LinedList"/>
    <dgm:cxn modelId="{20D929F9-6C55-4372-8BFF-4EEE94F85CF2}" type="presParOf" srcId="{7E93E126-25F7-4892-B4F7-C6DEC17F0C70}" destId="{E722EB4D-B741-4596-A610-E58A8EB3EF4F}" srcOrd="2" destOrd="0" presId="urn:microsoft.com/office/officeart/2008/layout/LinedList"/>
    <dgm:cxn modelId="{F74B2A56-B538-4149-B3BC-B919F26160EC}" type="presParOf" srcId="{7E93E126-25F7-4892-B4F7-C6DEC17F0C70}" destId="{1D25172C-2509-44E9-8BD1-4C017A37D9D7}" srcOrd="3" destOrd="0" presId="urn:microsoft.com/office/officeart/2008/layout/LinedList"/>
    <dgm:cxn modelId="{D7CFAA15-095E-4324-9778-6A03F4C99802}" type="presParOf" srcId="{1D25172C-2509-44E9-8BD1-4C017A37D9D7}" destId="{AE9D3A8E-1422-4407-95B1-7432D25CE1FD}" srcOrd="0" destOrd="0" presId="urn:microsoft.com/office/officeart/2008/layout/LinedList"/>
    <dgm:cxn modelId="{C982E939-2A17-430B-B68B-B861712A62C0}" type="presParOf" srcId="{1D25172C-2509-44E9-8BD1-4C017A37D9D7}" destId="{127DE73A-E036-4462-B7E8-B6A0F21596E7}" srcOrd="1" destOrd="0" presId="urn:microsoft.com/office/officeart/2008/layout/LinedList"/>
    <dgm:cxn modelId="{572A1321-803B-4D91-86CE-AC45D614DF9A}" type="presParOf" srcId="{7E93E126-25F7-4892-B4F7-C6DEC17F0C70}" destId="{417EDA79-555A-4C7D-9656-6F1D56E851BF}" srcOrd="4" destOrd="0" presId="urn:microsoft.com/office/officeart/2008/layout/LinedList"/>
    <dgm:cxn modelId="{8765D8C2-4DD7-468A-946E-CD2C0F5232A9}" type="presParOf" srcId="{7E93E126-25F7-4892-B4F7-C6DEC17F0C70}" destId="{A02954AB-1638-4FCA-87E9-50A1C2716925}" srcOrd="5" destOrd="0" presId="urn:microsoft.com/office/officeart/2008/layout/LinedList"/>
    <dgm:cxn modelId="{75D006BF-DEAB-4576-97DE-881208399585}" type="presParOf" srcId="{A02954AB-1638-4FCA-87E9-50A1C2716925}" destId="{73AE2C46-0710-42F4-89C7-CB0B6EB3C3E0}" srcOrd="0" destOrd="0" presId="urn:microsoft.com/office/officeart/2008/layout/LinedList"/>
    <dgm:cxn modelId="{ABAD964E-FEE4-4671-970B-8B278E101A49}" type="presParOf" srcId="{A02954AB-1638-4FCA-87E9-50A1C2716925}" destId="{4392C412-17FC-4B99-9581-64CC970E5E1E}" srcOrd="1" destOrd="0" presId="urn:microsoft.com/office/officeart/2008/layout/LinedList"/>
    <dgm:cxn modelId="{879AD570-ABD6-4386-8851-05ACBAE33C3B}" type="presParOf" srcId="{7E93E126-25F7-4892-B4F7-C6DEC17F0C70}" destId="{8A2DA4F9-EF97-49DE-B697-2C1D99DBE5A9}" srcOrd="6" destOrd="0" presId="urn:microsoft.com/office/officeart/2008/layout/LinedList"/>
    <dgm:cxn modelId="{5E1DFF18-976E-42E4-8EA7-31C5764E693A}" type="presParOf" srcId="{7E93E126-25F7-4892-B4F7-C6DEC17F0C70}" destId="{0AAAA222-3E36-4CB0-9748-A48B3719DFF5}" srcOrd="7" destOrd="0" presId="urn:microsoft.com/office/officeart/2008/layout/LinedList"/>
    <dgm:cxn modelId="{33343E4B-8B30-49F4-9D73-1B927114FBB2}" type="presParOf" srcId="{0AAAA222-3E36-4CB0-9748-A48B3719DFF5}" destId="{15A7F377-8A7F-42E4-A1E5-BB814934255E}" srcOrd="0" destOrd="0" presId="urn:microsoft.com/office/officeart/2008/layout/LinedList"/>
    <dgm:cxn modelId="{1B308A63-014C-4044-8B10-2A0FA82EE9B7}" type="presParOf" srcId="{0AAAA222-3E36-4CB0-9748-A48B3719DFF5}" destId="{E3F5FA9D-E362-4A34-A87E-4696FBDFF79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47BC81-E36E-4807-8A71-6B1B1F654E05}"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BEB189E9-3B63-4B0C-B11E-2E10F2D9F497}">
      <dgm:prSet/>
      <dgm:spPr/>
      <dgm:t>
        <a:bodyPr/>
        <a:lstStyle/>
        <a:p>
          <a:r>
            <a:rPr lang="en-AU"/>
            <a:t>Effective career and study guidance is dependent on students’ (unequal) access to qualified career practitioners or to teachers with career guidance duties and little or no training.</a:t>
          </a:r>
          <a:endParaRPr lang="en-US"/>
        </a:p>
      </dgm:t>
    </dgm:pt>
    <dgm:pt modelId="{DDB64EFC-906E-4CFD-A1ED-4527FA0CBFD9}" type="parTrans" cxnId="{9A92591B-85AC-46FC-95DC-5AC4AD065A24}">
      <dgm:prSet/>
      <dgm:spPr/>
      <dgm:t>
        <a:bodyPr/>
        <a:lstStyle/>
        <a:p>
          <a:endParaRPr lang="en-US"/>
        </a:p>
      </dgm:t>
    </dgm:pt>
    <dgm:pt modelId="{BF2F776F-AA32-4ABC-9FC5-5D77BE8D48B5}" type="sibTrans" cxnId="{9A92591B-85AC-46FC-95DC-5AC4AD065A24}">
      <dgm:prSet/>
      <dgm:spPr/>
      <dgm:t>
        <a:bodyPr/>
        <a:lstStyle/>
        <a:p>
          <a:endParaRPr lang="en-US"/>
        </a:p>
      </dgm:t>
    </dgm:pt>
    <dgm:pt modelId="{6436EB37-76B5-4716-91AB-4D98A17D4FF4}">
      <dgm:prSet/>
      <dgm:spPr/>
      <dgm:t>
        <a:bodyPr/>
        <a:lstStyle/>
        <a:p>
          <a:r>
            <a:rPr lang="en-AU"/>
            <a:t>Despite considerable attention, we find there to be inequitable provision of careers and study information from the early years of secondary school. The impacts of this are long-lasting.</a:t>
          </a:r>
          <a:endParaRPr lang="en-US"/>
        </a:p>
      </dgm:t>
    </dgm:pt>
    <dgm:pt modelId="{F25667DC-28F1-4E40-A445-009E43BDC5A5}" type="parTrans" cxnId="{B265A832-59F4-4CF9-95B6-CB9131FCDD89}">
      <dgm:prSet/>
      <dgm:spPr/>
      <dgm:t>
        <a:bodyPr/>
        <a:lstStyle/>
        <a:p>
          <a:endParaRPr lang="en-US"/>
        </a:p>
      </dgm:t>
    </dgm:pt>
    <dgm:pt modelId="{FE7AABDB-B359-45E0-B931-C19CCBDDCC29}" type="sibTrans" cxnId="{B265A832-59F4-4CF9-95B6-CB9131FCDD89}">
      <dgm:prSet/>
      <dgm:spPr/>
      <dgm:t>
        <a:bodyPr/>
        <a:lstStyle/>
        <a:p>
          <a:endParaRPr lang="en-US"/>
        </a:p>
      </dgm:t>
    </dgm:pt>
    <dgm:pt modelId="{5F43838D-C590-4DEE-A427-F99431870B72}">
      <dgm:prSet/>
      <dgm:spPr/>
      <dgm:t>
        <a:bodyPr/>
        <a:lstStyle/>
        <a:p>
          <a:r>
            <a:rPr lang="en-AU"/>
            <a:t>The COVID-19 pandemic is the most recent of numerous factors that adversely impact disadvantaged students. Without urgent action, the impacts of disadvantage will become irreparable.</a:t>
          </a:r>
          <a:endParaRPr lang="en-US"/>
        </a:p>
      </dgm:t>
    </dgm:pt>
    <dgm:pt modelId="{A8CEF3CB-D900-4DC5-BC06-FDE1A3F23E1F}" type="parTrans" cxnId="{A3F2B8EC-82E0-459E-837A-B4F3F76C824D}">
      <dgm:prSet/>
      <dgm:spPr/>
      <dgm:t>
        <a:bodyPr/>
        <a:lstStyle/>
        <a:p>
          <a:endParaRPr lang="en-US"/>
        </a:p>
      </dgm:t>
    </dgm:pt>
    <dgm:pt modelId="{17143811-28FE-45F2-84EA-329EEAF2B1B6}" type="sibTrans" cxnId="{A3F2B8EC-82E0-459E-837A-B4F3F76C824D}">
      <dgm:prSet/>
      <dgm:spPr/>
      <dgm:t>
        <a:bodyPr/>
        <a:lstStyle/>
        <a:p>
          <a:endParaRPr lang="en-US"/>
        </a:p>
      </dgm:t>
    </dgm:pt>
    <dgm:pt modelId="{75B99041-7D0F-4F76-8874-D2726C55972F}">
      <dgm:prSet/>
      <dgm:spPr/>
      <dgm:t>
        <a:bodyPr/>
        <a:lstStyle/>
        <a:p>
          <a:r>
            <a:rPr lang="en-AU"/>
            <a:t>Policymakers and sector leaders need to collaborate on bipartisan solutions. </a:t>
          </a:r>
          <a:endParaRPr lang="en-US"/>
        </a:p>
      </dgm:t>
    </dgm:pt>
    <dgm:pt modelId="{1738EE2D-A437-44AA-B563-895C818FB347}" type="parTrans" cxnId="{71D2CFBF-F7FF-4912-9609-AF53B696B869}">
      <dgm:prSet/>
      <dgm:spPr/>
      <dgm:t>
        <a:bodyPr/>
        <a:lstStyle/>
        <a:p>
          <a:endParaRPr lang="en-US"/>
        </a:p>
      </dgm:t>
    </dgm:pt>
    <dgm:pt modelId="{F7116F70-E2BB-4BE3-B9FB-FCBFB7427319}" type="sibTrans" cxnId="{71D2CFBF-F7FF-4912-9609-AF53B696B869}">
      <dgm:prSet/>
      <dgm:spPr/>
      <dgm:t>
        <a:bodyPr/>
        <a:lstStyle/>
        <a:p>
          <a:endParaRPr lang="en-US"/>
        </a:p>
      </dgm:t>
    </dgm:pt>
    <dgm:pt modelId="{FD1669BD-A5FB-4AA9-9F62-875292B6C336}">
      <dgm:prSet/>
      <dgm:spPr/>
      <dgm:t>
        <a:bodyPr/>
        <a:lstStyle/>
        <a:p>
          <a:r>
            <a:rPr lang="en-AU"/>
            <a:t>Careers information should introduce multiple study and career pathways, and these pathways should be valued equally.</a:t>
          </a:r>
          <a:endParaRPr lang="en-US"/>
        </a:p>
      </dgm:t>
    </dgm:pt>
    <dgm:pt modelId="{D1055E21-0B2D-4698-A12C-71A2BB5129FE}" type="parTrans" cxnId="{88623F60-4027-4B1B-943C-23B943E85B16}">
      <dgm:prSet/>
      <dgm:spPr/>
      <dgm:t>
        <a:bodyPr/>
        <a:lstStyle/>
        <a:p>
          <a:endParaRPr lang="en-US"/>
        </a:p>
      </dgm:t>
    </dgm:pt>
    <dgm:pt modelId="{7B07A852-3F95-4AD5-85DC-411F369DC52E}" type="sibTrans" cxnId="{88623F60-4027-4B1B-943C-23B943E85B16}">
      <dgm:prSet/>
      <dgm:spPr/>
      <dgm:t>
        <a:bodyPr/>
        <a:lstStyle/>
        <a:p>
          <a:endParaRPr lang="en-US"/>
        </a:p>
      </dgm:t>
    </dgm:pt>
    <dgm:pt modelId="{CA8C5342-26B9-4421-AC7E-7EE2EE72AC9A}" type="pres">
      <dgm:prSet presAssocID="{E447BC81-E36E-4807-8A71-6B1B1F654E05}" presName="outerComposite" presStyleCnt="0">
        <dgm:presLayoutVars>
          <dgm:chMax val="5"/>
          <dgm:dir/>
          <dgm:resizeHandles val="exact"/>
        </dgm:presLayoutVars>
      </dgm:prSet>
      <dgm:spPr/>
    </dgm:pt>
    <dgm:pt modelId="{E3108137-71B0-4384-B030-3557AD8BE0EA}" type="pres">
      <dgm:prSet presAssocID="{E447BC81-E36E-4807-8A71-6B1B1F654E05}" presName="dummyMaxCanvas" presStyleCnt="0">
        <dgm:presLayoutVars/>
      </dgm:prSet>
      <dgm:spPr/>
    </dgm:pt>
    <dgm:pt modelId="{262C120D-1F62-4022-925A-5E810E5D22B4}" type="pres">
      <dgm:prSet presAssocID="{E447BC81-E36E-4807-8A71-6B1B1F654E05}" presName="FiveNodes_1" presStyleLbl="node1" presStyleIdx="0" presStyleCnt="5">
        <dgm:presLayoutVars>
          <dgm:bulletEnabled val="1"/>
        </dgm:presLayoutVars>
      </dgm:prSet>
      <dgm:spPr/>
    </dgm:pt>
    <dgm:pt modelId="{B6E3ED6F-DFD7-41D5-BF4E-BA75085F803B}" type="pres">
      <dgm:prSet presAssocID="{E447BC81-E36E-4807-8A71-6B1B1F654E05}" presName="FiveNodes_2" presStyleLbl="node1" presStyleIdx="1" presStyleCnt="5">
        <dgm:presLayoutVars>
          <dgm:bulletEnabled val="1"/>
        </dgm:presLayoutVars>
      </dgm:prSet>
      <dgm:spPr/>
    </dgm:pt>
    <dgm:pt modelId="{69396887-0A0D-4111-B395-8D6627BB1445}" type="pres">
      <dgm:prSet presAssocID="{E447BC81-E36E-4807-8A71-6B1B1F654E05}" presName="FiveNodes_3" presStyleLbl="node1" presStyleIdx="2" presStyleCnt="5">
        <dgm:presLayoutVars>
          <dgm:bulletEnabled val="1"/>
        </dgm:presLayoutVars>
      </dgm:prSet>
      <dgm:spPr/>
    </dgm:pt>
    <dgm:pt modelId="{728CD7B7-EA3D-4410-9ADC-B70784B72F44}" type="pres">
      <dgm:prSet presAssocID="{E447BC81-E36E-4807-8A71-6B1B1F654E05}" presName="FiveNodes_4" presStyleLbl="node1" presStyleIdx="3" presStyleCnt="5">
        <dgm:presLayoutVars>
          <dgm:bulletEnabled val="1"/>
        </dgm:presLayoutVars>
      </dgm:prSet>
      <dgm:spPr/>
    </dgm:pt>
    <dgm:pt modelId="{B959F11A-B1B8-4445-8223-915EFD6F1375}" type="pres">
      <dgm:prSet presAssocID="{E447BC81-E36E-4807-8A71-6B1B1F654E05}" presName="FiveNodes_5" presStyleLbl="node1" presStyleIdx="4" presStyleCnt="5">
        <dgm:presLayoutVars>
          <dgm:bulletEnabled val="1"/>
        </dgm:presLayoutVars>
      </dgm:prSet>
      <dgm:spPr/>
    </dgm:pt>
    <dgm:pt modelId="{A3A967EA-52ED-416F-9144-134E64709953}" type="pres">
      <dgm:prSet presAssocID="{E447BC81-E36E-4807-8A71-6B1B1F654E05}" presName="FiveConn_1-2" presStyleLbl="fgAccFollowNode1" presStyleIdx="0" presStyleCnt="4">
        <dgm:presLayoutVars>
          <dgm:bulletEnabled val="1"/>
        </dgm:presLayoutVars>
      </dgm:prSet>
      <dgm:spPr/>
    </dgm:pt>
    <dgm:pt modelId="{90BB946E-B6DF-4100-85CC-ED26D3DD37D8}" type="pres">
      <dgm:prSet presAssocID="{E447BC81-E36E-4807-8A71-6B1B1F654E05}" presName="FiveConn_2-3" presStyleLbl="fgAccFollowNode1" presStyleIdx="1" presStyleCnt="4">
        <dgm:presLayoutVars>
          <dgm:bulletEnabled val="1"/>
        </dgm:presLayoutVars>
      </dgm:prSet>
      <dgm:spPr/>
    </dgm:pt>
    <dgm:pt modelId="{C548E174-4D56-4010-B60C-9220993C6373}" type="pres">
      <dgm:prSet presAssocID="{E447BC81-E36E-4807-8A71-6B1B1F654E05}" presName="FiveConn_3-4" presStyleLbl="fgAccFollowNode1" presStyleIdx="2" presStyleCnt="4">
        <dgm:presLayoutVars>
          <dgm:bulletEnabled val="1"/>
        </dgm:presLayoutVars>
      </dgm:prSet>
      <dgm:spPr/>
    </dgm:pt>
    <dgm:pt modelId="{8DDEE57C-0AD4-4BD4-873D-E63887945BF6}" type="pres">
      <dgm:prSet presAssocID="{E447BC81-E36E-4807-8A71-6B1B1F654E05}" presName="FiveConn_4-5" presStyleLbl="fgAccFollowNode1" presStyleIdx="3" presStyleCnt="4">
        <dgm:presLayoutVars>
          <dgm:bulletEnabled val="1"/>
        </dgm:presLayoutVars>
      </dgm:prSet>
      <dgm:spPr/>
    </dgm:pt>
    <dgm:pt modelId="{195E1588-A155-405D-98E0-12894BDEAA9B}" type="pres">
      <dgm:prSet presAssocID="{E447BC81-E36E-4807-8A71-6B1B1F654E05}" presName="FiveNodes_1_text" presStyleLbl="node1" presStyleIdx="4" presStyleCnt="5">
        <dgm:presLayoutVars>
          <dgm:bulletEnabled val="1"/>
        </dgm:presLayoutVars>
      </dgm:prSet>
      <dgm:spPr/>
    </dgm:pt>
    <dgm:pt modelId="{5D9FCB43-6A75-4970-8B58-86E552BDDF63}" type="pres">
      <dgm:prSet presAssocID="{E447BC81-E36E-4807-8A71-6B1B1F654E05}" presName="FiveNodes_2_text" presStyleLbl="node1" presStyleIdx="4" presStyleCnt="5">
        <dgm:presLayoutVars>
          <dgm:bulletEnabled val="1"/>
        </dgm:presLayoutVars>
      </dgm:prSet>
      <dgm:spPr/>
    </dgm:pt>
    <dgm:pt modelId="{93B54E1D-ED9D-433A-9FF2-E91C3BDEE211}" type="pres">
      <dgm:prSet presAssocID="{E447BC81-E36E-4807-8A71-6B1B1F654E05}" presName="FiveNodes_3_text" presStyleLbl="node1" presStyleIdx="4" presStyleCnt="5">
        <dgm:presLayoutVars>
          <dgm:bulletEnabled val="1"/>
        </dgm:presLayoutVars>
      </dgm:prSet>
      <dgm:spPr/>
    </dgm:pt>
    <dgm:pt modelId="{7AC3DA90-5F3C-471B-B0CA-433A2B9CD960}" type="pres">
      <dgm:prSet presAssocID="{E447BC81-E36E-4807-8A71-6B1B1F654E05}" presName="FiveNodes_4_text" presStyleLbl="node1" presStyleIdx="4" presStyleCnt="5">
        <dgm:presLayoutVars>
          <dgm:bulletEnabled val="1"/>
        </dgm:presLayoutVars>
      </dgm:prSet>
      <dgm:spPr/>
    </dgm:pt>
    <dgm:pt modelId="{3ABD7933-8ECD-45B4-9C35-BF4DC6936187}" type="pres">
      <dgm:prSet presAssocID="{E447BC81-E36E-4807-8A71-6B1B1F654E05}" presName="FiveNodes_5_text" presStyleLbl="node1" presStyleIdx="4" presStyleCnt="5">
        <dgm:presLayoutVars>
          <dgm:bulletEnabled val="1"/>
        </dgm:presLayoutVars>
      </dgm:prSet>
      <dgm:spPr/>
    </dgm:pt>
  </dgm:ptLst>
  <dgm:cxnLst>
    <dgm:cxn modelId="{9A92591B-85AC-46FC-95DC-5AC4AD065A24}" srcId="{E447BC81-E36E-4807-8A71-6B1B1F654E05}" destId="{BEB189E9-3B63-4B0C-B11E-2E10F2D9F497}" srcOrd="0" destOrd="0" parTransId="{DDB64EFC-906E-4CFD-A1ED-4527FA0CBFD9}" sibTransId="{BF2F776F-AA32-4ABC-9FC5-5D77BE8D48B5}"/>
    <dgm:cxn modelId="{2F25EE28-1820-4080-8F93-FDBDA016E5F8}" type="presOf" srcId="{75B99041-7D0F-4F76-8874-D2726C55972F}" destId="{7AC3DA90-5F3C-471B-B0CA-433A2B9CD960}" srcOrd="1" destOrd="0" presId="urn:microsoft.com/office/officeart/2005/8/layout/vProcess5"/>
    <dgm:cxn modelId="{B265A832-59F4-4CF9-95B6-CB9131FCDD89}" srcId="{E447BC81-E36E-4807-8A71-6B1B1F654E05}" destId="{6436EB37-76B5-4716-91AB-4D98A17D4FF4}" srcOrd="1" destOrd="0" parTransId="{F25667DC-28F1-4E40-A445-009E43BDC5A5}" sibTransId="{FE7AABDB-B359-45E0-B931-C19CCBDDCC29}"/>
    <dgm:cxn modelId="{EE84DD5D-A5ED-4702-801D-8E1D4AA44AA5}" type="presOf" srcId="{F7116F70-E2BB-4BE3-B9FB-FCBFB7427319}" destId="{8DDEE57C-0AD4-4BD4-873D-E63887945BF6}" srcOrd="0" destOrd="0" presId="urn:microsoft.com/office/officeart/2005/8/layout/vProcess5"/>
    <dgm:cxn modelId="{88623F60-4027-4B1B-943C-23B943E85B16}" srcId="{E447BC81-E36E-4807-8A71-6B1B1F654E05}" destId="{FD1669BD-A5FB-4AA9-9F62-875292B6C336}" srcOrd="4" destOrd="0" parTransId="{D1055E21-0B2D-4698-A12C-71A2BB5129FE}" sibTransId="{7B07A852-3F95-4AD5-85DC-411F369DC52E}"/>
    <dgm:cxn modelId="{AEED0262-CD95-4AE3-8ECF-9B5D0557B1E7}" type="presOf" srcId="{17143811-28FE-45F2-84EA-329EEAF2B1B6}" destId="{C548E174-4D56-4010-B60C-9220993C6373}" srcOrd="0" destOrd="0" presId="urn:microsoft.com/office/officeart/2005/8/layout/vProcess5"/>
    <dgm:cxn modelId="{74741C42-347F-4377-B0A0-5FE56F8F6951}" type="presOf" srcId="{6436EB37-76B5-4716-91AB-4D98A17D4FF4}" destId="{B6E3ED6F-DFD7-41D5-BF4E-BA75085F803B}" srcOrd="0" destOrd="0" presId="urn:microsoft.com/office/officeart/2005/8/layout/vProcess5"/>
    <dgm:cxn modelId="{28BEE154-A121-41F3-BF25-1E9CBBB11AB0}" type="presOf" srcId="{6436EB37-76B5-4716-91AB-4D98A17D4FF4}" destId="{5D9FCB43-6A75-4970-8B58-86E552BDDF63}" srcOrd="1" destOrd="0" presId="urn:microsoft.com/office/officeart/2005/8/layout/vProcess5"/>
    <dgm:cxn modelId="{C61DE282-9328-44A8-8688-21FBB259EAAB}" type="presOf" srcId="{FD1669BD-A5FB-4AA9-9F62-875292B6C336}" destId="{3ABD7933-8ECD-45B4-9C35-BF4DC6936187}" srcOrd="1" destOrd="0" presId="urn:microsoft.com/office/officeart/2005/8/layout/vProcess5"/>
    <dgm:cxn modelId="{BFBB0B98-C3A0-4FCB-8B99-344A8BE8719D}" type="presOf" srcId="{75B99041-7D0F-4F76-8874-D2726C55972F}" destId="{728CD7B7-EA3D-4410-9ADC-B70784B72F44}" srcOrd="0" destOrd="0" presId="urn:microsoft.com/office/officeart/2005/8/layout/vProcess5"/>
    <dgm:cxn modelId="{D55FADA1-0284-4B8B-A95F-89CB46D6FD48}" type="presOf" srcId="{5F43838D-C590-4DEE-A427-F99431870B72}" destId="{93B54E1D-ED9D-433A-9FF2-E91C3BDEE211}" srcOrd="1" destOrd="0" presId="urn:microsoft.com/office/officeart/2005/8/layout/vProcess5"/>
    <dgm:cxn modelId="{FFE55BA8-CAAA-4CC3-B95E-63AA194E8E9F}" type="presOf" srcId="{5F43838D-C590-4DEE-A427-F99431870B72}" destId="{69396887-0A0D-4111-B395-8D6627BB1445}" srcOrd="0" destOrd="0" presId="urn:microsoft.com/office/officeart/2005/8/layout/vProcess5"/>
    <dgm:cxn modelId="{71D2CFBF-F7FF-4912-9609-AF53B696B869}" srcId="{E447BC81-E36E-4807-8A71-6B1B1F654E05}" destId="{75B99041-7D0F-4F76-8874-D2726C55972F}" srcOrd="3" destOrd="0" parTransId="{1738EE2D-A437-44AA-B563-895C818FB347}" sibTransId="{F7116F70-E2BB-4BE3-B9FB-FCBFB7427319}"/>
    <dgm:cxn modelId="{8C89AED7-5798-49F6-B955-C538A85624C4}" type="presOf" srcId="{FD1669BD-A5FB-4AA9-9F62-875292B6C336}" destId="{B959F11A-B1B8-4445-8223-915EFD6F1375}" srcOrd="0" destOrd="0" presId="urn:microsoft.com/office/officeart/2005/8/layout/vProcess5"/>
    <dgm:cxn modelId="{324E01DB-2698-4F50-BC9D-43D1BCD208F7}" type="presOf" srcId="{BEB189E9-3B63-4B0C-B11E-2E10F2D9F497}" destId="{195E1588-A155-405D-98E0-12894BDEAA9B}" srcOrd="1" destOrd="0" presId="urn:microsoft.com/office/officeart/2005/8/layout/vProcess5"/>
    <dgm:cxn modelId="{6E167ADB-C5B9-4694-A944-35118589F6AC}" type="presOf" srcId="{FE7AABDB-B359-45E0-B931-C19CCBDDCC29}" destId="{90BB946E-B6DF-4100-85CC-ED26D3DD37D8}" srcOrd="0" destOrd="0" presId="urn:microsoft.com/office/officeart/2005/8/layout/vProcess5"/>
    <dgm:cxn modelId="{9E559CDE-A663-49E8-8658-5551F9A16BCF}" type="presOf" srcId="{BF2F776F-AA32-4ABC-9FC5-5D77BE8D48B5}" destId="{A3A967EA-52ED-416F-9144-134E64709953}" srcOrd="0" destOrd="0" presId="urn:microsoft.com/office/officeart/2005/8/layout/vProcess5"/>
    <dgm:cxn modelId="{A3F2B8EC-82E0-459E-837A-B4F3F76C824D}" srcId="{E447BC81-E36E-4807-8A71-6B1B1F654E05}" destId="{5F43838D-C590-4DEE-A427-F99431870B72}" srcOrd="2" destOrd="0" parTransId="{A8CEF3CB-D900-4DC5-BC06-FDE1A3F23E1F}" sibTransId="{17143811-28FE-45F2-84EA-329EEAF2B1B6}"/>
    <dgm:cxn modelId="{5DF79FF3-D18D-458D-B109-46DACF022727}" type="presOf" srcId="{E447BC81-E36E-4807-8A71-6B1B1F654E05}" destId="{CA8C5342-26B9-4421-AC7E-7EE2EE72AC9A}" srcOrd="0" destOrd="0" presId="urn:microsoft.com/office/officeart/2005/8/layout/vProcess5"/>
    <dgm:cxn modelId="{B7DECFF6-9EE2-41DC-AF64-45D260BB600F}" type="presOf" srcId="{BEB189E9-3B63-4B0C-B11E-2E10F2D9F497}" destId="{262C120D-1F62-4022-925A-5E810E5D22B4}" srcOrd="0" destOrd="0" presId="urn:microsoft.com/office/officeart/2005/8/layout/vProcess5"/>
    <dgm:cxn modelId="{03DE8795-3D23-4934-A7F2-797AC0520ADE}" type="presParOf" srcId="{CA8C5342-26B9-4421-AC7E-7EE2EE72AC9A}" destId="{E3108137-71B0-4384-B030-3557AD8BE0EA}" srcOrd="0" destOrd="0" presId="urn:microsoft.com/office/officeart/2005/8/layout/vProcess5"/>
    <dgm:cxn modelId="{5C0FC66E-C026-4F2E-B6B0-5E7AEAF95D47}" type="presParOf" srcId="{CA8C5342-26B9-4421-AC7E-7EE2EE72AC9A}" destId="{262C120D-1F62-4022-925A-5E810E5D22B4}" srcOrd="1" destOrd="0" presId="urn:microsoft.com/office/officeart/2005/8/layout/vProcess5"/>
    <dgm:cxn modelId="{A634CF3E-26DD-434C-ABB4-D2847B8648C6}" type="presParOf" srcId="{CA8C5342-26B9-4421-AC7E-7EE2EE72AC9A}" destId="{B6E3ED6F-DFD7-41D5-BF4E-BA75085F803B}" srcOrd="2" destOrd="0" presId="urn:microsoft.com/office/officeart/2005/8/layout/vProcess5"/>
    <dgm:cxn modelId="{12A51A3A-42FE-4355-B2DA-3CDB40220DB1}" type="presParOf" srcId="{CA8C5342-26B9-4421-AC7E-7EE2EE72AC9A}" destId="{69396887-0A0D-4111-B395-8D6627BB1445}" srcOrd="3" destOrd="0" presId="urn:microsoft.com/office/officeart/2005/8/layout/vProcess5"/>
    <dgm:cxn modelId="{8DF2962F-1B27-456F-9F21-EBEFBB3FCE3F}" type="presParOf" srcId="{CA8C5342-26B9-4421-AC7E-7EE2EE72AC9A}" destId="{728CD7B7-EA3D-4410-9ADC-B70784B72F44}" srcOrd="4" destOrd="0" presId="urn:microsoft.com/office/officeart/2005/8/layout/vProcess5"/>
    <dgm:cxn modelId="{BFE7A2B8-7A54-46B1-8BC4-A70CA5F0FACC}" type="presParOf" srcId="{CA8C5342-26B9-4421-AC7E-7EE2EE72AC9A}" destId="{B959F11A-B1B8-4445-8223-915EFD6F1375}" srcOrd="5" destOrd="0" presId="urn:microsoft.com/office/officeart/2005/8/layout/vProcess5"/>
    <dgm:cxn modelId="{E1BA9F64-9AE4-4802-A46C-F578642C2E27}" type="presParOf" srcId="{CA8C5342-26B9-4421-AC7E-7EE2EE72AC9A}" destId="{A3A967EA-52ED-416F-9144-134E64709953}" srcOrd="6" destOrd="0" presId="urn:microsoft.com/office/officeart/2005/8/layout/vProcess5"/>
    <dgm:cxn modelId="{7B7FE811-B15B-4051-A94B-CA7665E7E019}" type="presParOf" srcId="{CA8C5342-26B9-4421-AC7E-7EE2EE72AC9A}" destId="{90BB946E-B6DF-4100-85CC-ED26D3DD37D8}" srcOrd="7" destOrd="0" presId="urn:microsoft.com/office/officeart/2005/8/layout/vProcess5"/>
    <dgm:cxn modelId="{EA8D3568-F46C-4AC9-9BD9-E3BAC31E5135}" type="presParOf" srcId="{CA8C5342-26B9-4421-AC7E-7EE2EE72AC9A}" destId="{C548E174-4D56-4010-B60C-9220993C6373}" srcOrd="8" destOrd="0" presId="urn:microsoft.com/office/officeart/2005/8/layout/vProcess5"/>
    <dgm:cxn modelId="{A637C354-01E4-49F9-836B-E82EF5F09C71}" type="presParOf" srcId="{CA8C5342-26B9-4421-AC7E-7EE2EE72AC9A}" destId="{8DDEE57C-0AD4-4BD4-873D-E63887945BF6}" srcOrd="9" destOrd="0" presId="urn:microsoft.com/office/officeart/2005/8/layout/vProcess5"/>
    <dgm:cxn modelId="{CD43130A-1EA6-47E0-873C-8C367D9CD79C}" type="presParOf" srcId="{CA8C5342-26B9-4421-AC7E-7EE2EE72AC9A}" destId="{195E1588-A155-405D-98E0-12894BDEAA9B}" srcOrd="10" destOrd="0" presId="urn:microsoft.com/office/officeart/2005/8/layout/vProcess5"/>
    <dgm:cxn modelId="{14FF50F9-3D9B-4D58-8872-2D1964DB5621}" type="presParOf" srcId="{CA8C5342-26B9-4421-AC7E-7EE2EE72AC9A}" destId="{5D9FCB43-6A75-4970-8B58-86E552BDDF63}" srcOrd="11" destOrd="0" presId="urn:microsoft.com/office/officeart/2005/8/layout/vProcess5"/>
    <dgm:cxn modelId="{965149ED-89A6-44BD-A78B-4B993413E728}" type="presParOf" srcId="{CA8C5342-26B9-4421-AC7E-7EE2EE72AC9A}" destId="{93B54E1D-ED9D-433A-9FF2-E91C3BDEE211}" srcOrd="12" destOrd="0" presId="urn:microsoft.com/office/officeart/2005/8/layout/vProcess5"/>
    <dgm:cxn modelId="{B0FBAC0B-E043-4FC5-A08C-ED290C5CC21F}" type="presParOf" srcId="{CA8C5342-26B9-4421-AC7E-7EE2EE72AC9A}" destId="{7AC3DA90-5F3C-471B-B0CA-433A2B9CD960}" srcOrd="13" destOrd="0" presId="urn:microsoft.com/office/officeart/2005/8/layout/vProcess5"/>
    <dgm:cxn modelId="{7798C390-463F-4B46-ACF2-3CD06E01BFDC}" type="presParOf" srcId="{CA8C5342-26B9-4421-AC7E-7EE2EE72AC9A}" destId="{3ABD7933-8ECD-45B4-9C35-BF4DC693618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64843E-5518-422D-8C72-C625509C0BA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C78A26C-CA52-4FEE-A0D9-3B111138AB02}">
      <dgm:prSet/>
      <dgm:spPr/>
      <dgm:t>
        <a:bodyPr/>
        <a:lstStyle/>
        <a:p>
          <a:r>
            <a:rPr lang="en-AU" b="1"/>
            <a:t>Develop a national approach </a:t>
          </a:r>
          <a:r>
            <a:rPr lang="en-AU"/>
            <a:t>to ameliorating the inequitable provision of career and study pathways guidance. </a:t>
          </a:r>
          <a:endParaRPr lang="en-US"/>
        </a:p>
      </dgm:t>
    </dgm:pt>
    <dgm:pt modelId="{4A11D687-EF89-4A5D-B8C4-E79062602F9F}" type="parTrans" cxnId="{4F402BE7-5C48-46F6-B649-4150ABC0336B}">
      <dgm:prSet/>
      <dgm:spPr/>
      <dgm:t>
        <a:bodyPr/>
        <a:lstStyle/>
        <a:p>
          <a:endParaRPr lang="en-US"/>
        </a:p>
      </dgm:t>
    </dgm:pt>
    <dgm:pt modelId="{63A744AC-8306-4499-AD8F-9EDFF18DD734}" type="sibTrans" cxnId="{4F402BE7-5C48-46F6-B649-4150ABC0336B}">
      <dgm:prSet/>
      <dgm:spPr/>
      <dgm:t>
        <a:bodyPr/>
        <a:lstStyle/>
        <a:p>
          <a:endParaRPr lang="en-US"/>
        </a:p>
      </dgm:t>
    </dgm:pt>
    <dgm:pt modelId="{BC90241A-C7B2-49A9-9DB3-359DA17A2EB6}">
      <dgm:prSet/>
      <dgm:spPr/>
      <dgm:t>
        <a:bodyPr/>
        <a:lstStyle/>
        <a:p>
          <a:r>
            <a:rPr lang="en-AU" b="1"/>
            <a:t>Establish a nation-wide repository </a:t>
          </a:r>
          <a:r>
            <a:rPr lang="en-AU"/>
            <a:t>of student-centric career and study information that enhances students’ ability to make informed choices and connect with expertise. </a:t>
          </a:r>
          <a:endParaRPr lang="en-US"/>
        </a:p>
      </dgm:t>
    </dgm:pt>
    <dgm:pt modelId="{FDCA5EAF-770B-4BE3-A4AF-BFFA1B2F0CBB}" type="parTrans" cxnId="{F34D0CD7-02EE-4147-B9A3-68E8DDA837F1}">
      <dgm:prSet/>
      <dgm:spPr/>
      <dgm:t>
        <a:bodyPr/>
        <a:lstStyle/>
        <a:p>
          <a:endParaRPr lang="en-US"/>
        </a:p>
      </dgm:t>
    </dgm:pt>
    <dgm:pt modelId="{F906ED8B-1BC3-48AA-AB1F-72880E61A3A9}" type="sibTrans" cxnId="{F34D0CD7-02EE-4147-B9A3-68E8DDA837F1}">
      <dgm:prSet/>
      <dgm:spPr/>
      <dgm:t>
        <a:bodyPr/>
        <a:lstStyle/>
        <a:p>
          <a:endParaRPr lang="en-US"/>
        </a:p>
      </dgm:t>
    </dgm:pt>
    <dgm:pt modelId="{998D2CCA-9FF2-4F3D-9D82-6E061B8F0018}">
      <dgm:prSet/>
      <dgm:spPr/>
      <dgm:t>
        <a:bodyPr/>
        <a:lstStyle/>
        <a:p>
          <a:r>
            <a:rPr lang="en-AU" b="1"/>
            <a:t>Craft a national approach </a:t>
          </a:r>
          <a:r>
            <a:rPr lang="en-AU"/>
            <a:t>to assisting students and career influencers to navigate the postsecondary environment across jurisdictions. </a:t>
          </a:r>
          <a:endParaRPr lang="en-US"/>
        </a:p>
      </dgm:t>
    </dgm:pt>
    <dgm:pt modelId="{F6BC684E-0DC0-44E7-94E9-71A55E192FAA}" type="parTrans" cxnId="{C9019858-9547-4DD5-BE01-29D496040578}">
      <dgm:prSet/>
      <dgm:spPr/>
      <dgm:t>
        <a:bodyPr/>
        <a:lstStyle/>
        <a:p>
          <a:endParaRPr lang="en-US"/>
        </a:p>
      </dgm:t>
    </dgm:pt>
    <dgm:pt modelId="{9C8C6940-DE65-4A23-A12C-12CA37203730}" type="sibTrans" cxnId="{C9019858-9547-4DD5-BE01-29D496040578}">
      <dgm:prSet/>
      <dgm:spPr/>
      <dgm:t>
        <a:bodyPr/>
        <a:lstStyle/>
        <a:p>
          <a:endParaRPr lang="en-US"/>
        </a:p>
      </dgm:t>
    </dgm:pt>
    <dgm:pt modelId="{93F04277-C4FE-4208-9243-1ACFCEDE54C6}">
      <dgm:prSet/>
      <dgm:spPr/>
      <dgm:t>
        <a:bodyPr/>
        <a:lstStyle/>
        <a:p>
          <a:r>
            <a:rPr lang="en-AU" b="1"/>
            <a:t>Found a national approach</a:t>
          </a:r>
          <a:r>
            <a:rPr lang="en-AU"/>
            <a:t> to the collection and analysis of data in relation to secondary pathways and education-to-work reporting.</a:t>
          </a:r>
          <a:endParaRPr lang="en-US"/>
        </a:p>
      </dgm:t>
    </dgm:pt>
    <dgm:pt modelId="{858962A2-4C4F-419F-8175-5D4C07A1465B}" type="parTrans" cxnId="{B7690C45-F94D-4A0E-BDF3-DEF0EC764489}">
      <dgm:prSet/>
      <dgm:spPr/>
      <dgm:t>
        <a:bodyPr/>
        <a:lstStyle/>
        <a:p>
          <a:endParaRPr lang="en-US"/>
        </a:p>
      </dgm:t>
    </dgm:pt>
    <dgm:pt modelId="{BAC57F1C-4916-4A88-AD02-11E7CC6D0129}" type="sibTrans" cxnId="{B7690C45-F94D-4A0E-BDF3-DEF0EC764489}">
      <dgm:prSet/>
      <dgm:spPr/>
      <dgm:t>
        <a:bodyPr/>
        <a:lstStyle/>
        <a:p>
          <a:endParaRPr lang="en-US"/>
        </a:p>
      </dgm:t>
    </dgm:pt>
    <dgm:pt modelId="{E7FAEE5C-DFE7-4985-B0BF-C1FF34046926}">
      <dgm:prSet/>
      <dgm:spPr/>
      <dgm:t>
        <a:bodyPr/>
        <a:lstStyle/>
        <a:p>
          <a:r>
            <a:rPr lang="en-AU" b="1"/>
            <a:t>Create national datasets </a:t>
          </a:r>
          <a:r>
            <a:rPr lang="en-AU"/>
            <a:t>with which to examine the changing role of disadvantage in career guidance. </a:t>
          </a:r>
          <a:endParaRPr lang="en-US"/>
        </a:p>
      </dgm:t>
    </dgm:pt>
    <dgm:pt modelId="{63A36064-430C-4DA8-83FD-A1654357FE64}" type="parTrans" cxnId="{CF650E32-0CDF-42C4-8EC5-5693F7F6EDBF}">
      <dgm:prSet/>
      <dgm:spPr/>
      <dgm:t>
        <a:bodyPr/>
        <a:lstStyle/>
        <a:p>
          <a:endParaRPr lang="en-US"/>
        </a:p>
      </dgm:t>
    </dgm:pt>
    <dgm:pt modelId="{9BE9DDCF-EA33-46DB-9FF4-F94A60BA6F4B}" type="sibTrans" cxnId="{CF650E32-0CDF-42C4-8EC5-5693F7F6EDBF}">
      <dgm:prSet/>
      <dgm:spPr/>
      <dgm:t>
        <a:bodyPr/>
        <a:lstStyle/>
        <a:p>
          <a:endParaRPr lang="en-US"/>
        </a:p>
      </dgm:t>
    </dgm:pt>
    <dgm:pt modelId="{48F16ED0-DDB4-4BB9-802C-FD6E8DF362C0}">
      <dgm:prSet/>
      <dgm:spPr/>
      <dgm:t>
        <a:bodyPr/>
        <a:lstStyle/>
        <a:p>
          <a:r>
            <a:rPr lang="en-AU" b="1"/>
            <a:t>Include the student voice </a:t>
          </a:r>
          <a:r>
            <a:rPr lang="en-AU"/>
            <a:t>in policymaking.</a:t>
          </a:r>
          <a:endParaRPr lang="en-US"/>
        </a:p>
      </dgm:t>
    </dgm:pt>
    <dgm:pt modelId="{8614E112-9AD7-427E-9FDC-A93369B45A1A}" type="parTrans" cxnId="{ECEA8CC7-0E0F-4457-A996-73DAC6502F20}">
      <dgm:prSet/>
      <dgm:spPr/>
      <dgm:t>
        <a:bodyPr/>
        <a:lstStyle/>
        <a:p>
          <a:endParaRPr lang="en-US"/>
        </a:p>
      </dgm:t>
    </dgm:pt>
    <dgm:pt modelId="{686D2B22-CA97-4A2D-8E71-1BEF4D6FD3A1}" type="sibTrans" cxnId="{ECEA8CC7-0E0F-4457-A996-73DAC6502F20}">
      <dgm:prSet/>
      <dgm:spPr/>
      <dgm:t>
        <a:bodyPr/>
        <a:lstStyle/>
        <a:p>
          <a:endParaRPr lang="en-US"/>
        </a:p>
      </dgm:t>
    </dgm:pt>
    <dgm:pt modelId="{3D8E5ACB-067A-49DA-883A-027B72073E05}" type="pres">
      <dgm:prSet presAssocID="{8364843E-5518-422D-8C72-C625509C0BA4}" presName="linear" presStyleCnt="0">
        <dgm:presLayoutVars>
          <dgm:animLvl val="lvl"/>
          <dgm:resizeHandles val="exact"/>
        </dgm:presLayoutVars>
      </dgm:prSet>
      <dgm:spPr/>
    </dgm:pt>
    <dgm:pt modelId="{5E554BC3-7F44-441B-B8CA-56D5519AAD42}" type="pres">
      <dgm:prSet presAssocID="{EC78A26C-CA52-4FEE-A0D9-3B111138AB02}" presName="parentText" presStyleLbl="node1" presStyleIdx="0" presStyleCnt="6">
        <dgm:presLayoutVars>
          <dgm:chMax val="0"/>
          <dgm:bulletEnabled val="1"/>
        </dgm:presLayoutVars>
      </dgm:prSet>
      <dgm:spPr/>
    </dgm:pt>
    <dgm:pt modelId="{8B63DFF8-C8E6-491C-AAC4-E41B2291F1EB}" type="pres">
      <dgm:prSet presAssocID="{63A744AC-8306-4499-AD8F-9EDFF18DD734}" presName="spacer" presStyleCnt="0"/>
      <dgm:spPr/>
    </dgm:pt>
    <dgm:pt modelId="{C4A3CBA1-1E92-48E1-BC1F-F7E440F48995}" type="pres">
      <dgm:prSet presAssocID="{BC90241A-C7B2-49A9-9DB3-359DA17A2EB6}" presName="parentText" presStyleLbl="node1" presStyleIdx="1" presStyleCnt="6">
        <dgm:presLayoutVars>
          <dgm:chMax val="0"/>
          <dgm:bulletEnabled val="1"/>
        </dgm:presLayoutVars>
      </dgm:prSet>
      <dgm:spPr/>
    </dgm:pt>
    <dgm:pt modelId="{C6D30F1E-237B-4A13-A311-DE1F369D4457}" type="pres">
      <dgm:prSet presAssocID="{F906ED8B-1BC3-48AA-AB1F-72880E61A3A9}" presName="spacer" presStyleCnt="0"/>
      <dgm:spPr/>
    </dgm:pt>
    <dgm:pt modelId="{FC1D6707-9B48-4408-BBDD-32EF9EF65023}" type="pres">
      <dgm:prSet presAssocID="{998D2CCA-9FF2-4F3D-9D82-6E061B8F0018}" presName="parentText" presStyleLbl="node1" presStyleIdx="2" presStyleCnt="6">
        <dgm:presLayoutVars>
          <dgm:chMax val="0"/>
          <dgm:bulletEnabled val="1"/>
        </dgm:presLayoutVars>
      </dgm:prSet>
      <dgm:spPr/>
    </dgm:pt>
    <dgm:pt modelId="{340AAD94-1F49-4630-8699-5121F227281A}" type="pres">
      <dgm:prSet presAssocID="{9C8C6940-DE65-4A23-A12C-12CA37203730}" presName="spacer" presStyleCnt="0"/>
      <dgm:spPr/>
    </dgm:pt>
    <dgm:pt modelId="{0905EA4C-EDD3-4F9A-8BB2-933D63FC6E6D}" type="pres">
      <dgm:prSet presAssocID="{93F04277-C4FE-4208-9243-1ACFCEDE54C6}" presName="parentText" presStyleLbl="node1" presStyleIdx="3" presStyleCnt="6">
        <dgm:presLayoutVars>
          <dgm:chMax val="0"/>
          <dgm:bulletEnabled val="1"/>
        </dgm:presLayoutVars>
      </dgm:prSet>
      <dgm:spPr/>
    </dgm:pt>
    <dgm:pt modelId="{6931EFDB-8857-417B-8CF6-7ADBDE8DC5AF}" type="pres">
      <dgm:prSet presAssocID="{BAC57F1C-4916-4A88-AD02-11E7CC6D0129}" presName="spacer" presStyleCnt="0"/>
      <dgm:spPr/>
    </dgm:pt>
    <dgm:pt modelId="{83B1E945-3594-42D0-9E8B-D26C96083FE1}" type="pres">
      <dgm:prSet presAssocID="{E7FAEE5C-DFE7-4985-B0BF-C1FF34046926}" presName="parentText" presStyleLbl="node1" presStyleIdx="4" presStyleCnt="6">
        <dgm:presLayoutVars>
          <dgm:chMax val="0"/>
          <dgm:bulletEnabled val="1"/>
        </dgm:presLayoutVars>
      </dgm:prSet>
      <dgm:spPr/>
    </dgm:pt>
    <dgm:pt modelId="{1BE1EB74-9DAD-4891-BFC8-B5BE6170A41D}" type="pres">
      <dgm:prSet presAssocID="{9BE9DDCF-EA33-46DB-9FF4-F94A60BA6F4B}" presName="spacer" presStyleCnt="0"/>
      <dgm:spPr/>
    </dgm:pt>
    <dgm:pt modelId="{C884783D-78AC-424C-854D-477BEC309058}" type="pres">
      <dgm:prSet presAssocID="{48F16ED0-DDB4-4BB9-802C-FD6E8DF362C0}" presName="parentText" presStyleLbl="node1" presStyleIdx="5" presStyleCnt="6">
        <dgm:presLayoutVars>
          <dgm:chMax val="0"/>
          <dgm:bulletEnabled val="1"/>
        </dgm:presLayoutVars>
      </dgm:prSet>
      <dgm:spPr/>
    </dgm:pt>
  </dgm:ptLst>
  <dgm:cxnLst>
    <dgm:cxn modelId="{2D3C6205-F9CB-4124-AA72-2D636C238F2E}" type="presOf" srcId="{EC78A26C-CA52-4FEE-A0D9-3B111138AB02}" destId="{5E554BC3-7F44-441B-B8CA-56D5519AAD42}" srcOrd="0" destOrd="0" presId="urn:microsoft.com/office/officeart/2005/8/layout/vList2"/>
    <dgm:cxn modelId="{CF650E32-0CDF-42C4-8EC5-5693F7F6EDBF}" srcId="{8364843E-5518-422D-8C72-C625509C0BA4}" destId="{E7FAEE5C-DFE7-4985-B0BF-C1FF34046926}" srcOrd="4" destOrd="0" parTransId="{63A36064-430C-4DA8-83FD-A1654357FE64}" sibTransId="{9BE9DDCF-EA33-46DB-9FF4-F94A60BA6F4B}"/>
    <dgm:cxn modelId="{AC96E33E-C490-4763-B9CA-3C3176351E77}" type="presOf" srcId="{998D2CCA-9FF2-4F3D-9D82-6E061B8F0018}" destId="{FC1D6707-9B48-4408-BBDD-32EF9EF65023}" srcOrd="0" destOrd="0" presId="urn:microsoft.com/office/officeart/2005/8/layout/vList2"/>
    <dgm:cxn modelId="{B7690C45-F94D-4A0E-BDF3-DEF0EC764489}" srcId="{8364843E-5518-422D-8C72-C625509C0BA4}" destId="{93F04277-C4FE-4208-9243-1ACFCEDE54C6}" srcOrd="3" destOrd="0" parTransId="{858962A2-4C4F-419F-8175-5D4C07A1465B}" sibTransId="{BAC57F1C-4916-4A88-AD02-11E7CC6D0129}"/>
    <dgm:cxn modelId="{8416256F-3B2E-4202-BA4E-C53FC7B71881}" type="presOf" srcId="{E7FAEE5C-DFE7-4985-B0BF-C1FF34046926}" destId="{83B1E945-3594-42D0-9E8B-D26C96083FE1}" srcOrd="0" destOrd="0" presId="urn:microsoft.com/office/officeart/2005/8/layout/vList2"/>
    <dgm:cxn modelId="{9B1FEC52-B4AB-465C-A31B-4543D8653037}" type="presOf" srcId="{8364843E-5518-422D-8C72-C625509C0BA4}" destId="{3D8E5ACB-067A-49DA-883A-027B72073E05}" srcOrd="0" destOrd="0" presId="urn:microsoft.com/office/officeart/2005/8/layout/vList2"/>
    <dgm:cxn modelId="{B0083676-1B45-4B66-831E-6D40C4D6525C}" type="presOf" srcId="{48F16ED0-DDB4-4BB9-802C-FD6E8DF362C0}" destId="{C884783D-78AC-424C-854D-477BEC309058}" srcOrd="0" destOrd="0" presId="urn:microsoft.com/office/officeart/2005/8/layout/vList2"/>
    <dgm:cxn modelId="{C9019858-9547-4DD5-BE01-29D496040578}" srcId="{8364843E-5518-422D-8C72-C625509C0BA4}" destId="{998D2CCA-9FF2-4F3D-9D82-6E061B8F0018}" srcOrd="2" destOrd="0" parTransId="{F6BC684E-0DC0-44E7-94E9-71A55E192FAA}" sibTransId="{9C8C6940-DE65-4A23-A12C-12CA37203730}"/>
    <dgm:cxn modelId="{ECEA8CC7-0E0F-4457-A996-73DAC6502F20}" srcId="{8364843E-5518-422D-8C72-C625509C0BA4}" destId="{48F16ED0-DDB4-4BB9-802C-FD6E8DF362C0}" srcOrd="5" destOrd="0" parTransId="{8614E112-9AD7-427E-9FDC-A93369B45A1A}" sibTransId="{686D2B22-CA97-4A2D-8E71-1BEF4D6FD3A1}"/>
    <dgm:cxn modelId="{8E7F86CA-71FC-4E70-BE37-1A191DE9C4A1}" type="presOf" srcId="{93F04277-C4FE-4208-9243-1ACFCEDE54C6}" destId="{0905EA4C-EDD3-4F9A-8BB2-933D63FC6E6D}" srcOrd="0" destOrd="0" presId="urn:microsoft.com/office/officeart/2005/8/layout/vList2"/>
    <dgm:cxn modelId="{2FE1F6D5-E626-4BF7-B0A3-C2E986F0A24D}" type="presOf" srcId="{BC90241A-C7B2-49A9-9DB3-359DA17A2EB6}" destId="{C4A3CBA1-1E92-48E1-BC1F-F7E440F48995}" srcOrd="0" destOrd="0" presId="urn:microsoft.com/office/officeart/2005/8/layout/vList2"/>
    <dgm:cxn modelId="{F34D0CD7-02EE-4147-B9A3-68E8DDA837F1}" srcId="{8364843E-5518-422D-8C72-C625509C0BA4}" destId="{BC90241A-C7B2-49A9-9DB3-359DA17A2EB6}" srcOrd="1" destOrd="0" parTransId="{FDCA5EAF-770B-4BE3-A4AF-BFFA1B2F0CBB}" sibTransId="{F906ED8B-1BC3-48AA-AB1F-72880E61A3A9}"/>
    <dgm:cxn modelId="{4F402BE7-5C48-46F6-B649-4150ABC0336B}" srcId="{8364843E-5518-422D-8C72-C625509C0BA4}" destId="{EC78A26C-CA52-4FEE-A0D9-3B111138AB02}" srcOrd="0" destOrd="0" parTransId="{4A11D687-EF89-4A5D-B8C4-E79062602F9F}" sibTransId="{63A744AC-8306-4499-AD8F-9EDFF18DD734}"/>
    <dgm:cxn modelId="{63B16D6A-7E24-48C2-83DE-776BE5EFB995}" type="presParOf" srcId="{3D8E5ACB-067A-49DA-883A-027B72073E05}" destId="{5E554BC3-7F44-441B-B8CA-56D5519AAD42}" srcOrd="0" destOrd="0" presId="urn:microsoft.com/office/officeart/2005/8/layout/vList2"/>
    <dgm:cxn modelId="{5D4DE9D5-EFB2-44D8-B875-6FE2B6FE68B7}" type="presParOf" srcId="{3D8E5ACB-067A-49DA-883A-027B72073E05}" destId="{8B63DFF8-C8E6-491C-AAC4-E41B2291F1EB}" srcOrd="1" destOrd="0" presId="urn:microsoft.com/office/officeart/2005/8/layout/vList2"/>
    <dgm:cxn modelId="{DACB747D-29E1-45F9-8611-6AC2C4B6D656}" type="presParOf" srcId="{3D8E5ACB-067A-49DA-883A-027B72073E05}" destId="{C4A3CBA1-1E92-48E1-BC1F-F7E440F48995}" srcOrd="2" destOrd="0" presId="urn:microsoft.com/office/officeart/2005/8/layout/vList2"/>
    <dgm:cxn modelId="{98BC2095-6749-4DF3-AD64-BA6DD2F20770}" type="presParOf" srcId="{3D8E5ACB-067A-49DA-883A-027B72073E05}" destId="{C6D30F1E-237B-4A13-A311-DE1F369D4457}" srcOrd="3" destOrd="0" presId="urn:microsoft.com/office/officeart/2005/8/layout/vList2"/>
    <dgm:cxn modelId="{04B1A6C2-68D8-414B-A08A-57D6CF97DA53}" type="presParOf" srcId="{3D8E5ACB-067A-49DA-883A-027B72073E05}" destId="{FC1D6707-9B48-4408-BBDD-32EF9EF65023}" srcOrd="4" destOrd="0" presId="urn:microsoft.com/office/officeart/2005/8/layout/vList2"/>
    <dgm:cxn modelId="{236DC0CC-2CAF-437A-A52C-DCA22E0F2841}" type="presParOf" srcId="{3D8E5ACB-067A-49DA-883A-027B72073E05}" destId="{340AAD94-1F49-4630-8699-5121F227281A}" srcOrd="5" destOrd="0" presId="urn:microsoft.com/office/officeart/2005/8/layout/vList2"/>
    <dgm:cxn modelId="{748CDFEC-1CE5-41EA-9548-D2741884D7F5}" type="presParOf" srcId="{3D8E5ACB-067A-49DA-883A-027B72073E05}" destId="{0905EA4C-EDD3-4F9A-8BB2-933D63FC6E6D}" srcOrd="6" destOrd="0" presId="urn:microsoft.com/office/officeart/2005/8/layout/vList2"/>
    <dgm:cxn modelId="{60C02043-799D-47CE-B746-AA5595D24C7E}" type="presParOf" srcId="{3D8E5ACB-067A-49DA-883A-027B72073E05}" destId="{6931EFDB-8857-417B-8CF6-7ADBDE8DC5AF}" srcOrd="7" destOrd="0" presId="urn:microsoft.com/office/officeart/2005/8/layout/vList2"/>
    <dgm:cxn modelId="{E1667F2A-611A-493C-88C9-679D76483F70}" type="presParOf" srcId="{3D8E5ACB-067A-49DA-883A-027B72073E05}" destId="{83B1E945-3594-42D0-9E8B-D26C96083FE1}" srcOrd="8" destOrd="0" presId="urn:microsoft.com/office/officeart/2005/8/layout/vList2"/>
    <dgm:cxn modelId="{22676C0B-434F-49FC-961B-4ADD925890F9}" type="presParOf" srcId="{3D8E5ACB-067A-49DA-883A-027B72073E05}" destId="{1BE1EB74-9DAD-4891-BFC8-B5BE6170A41D}" srcOrd="9" destOrd="0" presId="urn:microsoft.com/office/officeart/2005/8/layout/vList2"/>
    <dgm:cxn modelId="{5C34F269-455D-4958-8A09-C8EACC592BAF}" type="presParOf" srcId="{3D8E5ACB-067A-49DA-883A-027B72073E05}" destId="{C884783D-78AC-424C-854D-477BEC30905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300EF1-05D4-4731-B9FA-0D6F5404932C}"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D5084F68-008F-4EB0-B08F-078BCF189F73}">
      <dgm:prSet/>
      <dgm:spPr/>
      <dgm:t>
        <a:bodyPr/>
        <a:lstStyle/>
        <a:p>
          <a:r>
            <a:rPr lang="en-US"/>
            <a:t>Recognise</a:t>
          </a:r>
        </a:p>
      </dgm:t>
    </dgm:pt>
    <dgm:pt modelId="{BDEA7484-79EA-4DAA-BBAA-79FBF4095039}" type="parTrans" cxnId="{E4DB08E2-E493-405D-A9DE-1399650A8BC9}">
      <dgm:prSet/>
      <dgm:spPr/>
      <dgm:t>
        <a:bodyPr/>
        <a:lstStyle/>
        <a:p>
          <a:endParaRPr lang="en-US"/>
        </a:p>
      </dgm:t>
    </dgm:pt>
    <dgm:pt modelId="{3B8C4E26-187A-4951-8D03-40851D685531}" type="sibTrans" cxnId="{E4DB08E2-E493-405D-A9DE-1399650A8BC9}">
      <dgm:prSet/>
      <dgm:spPr/>
      <dgm:t>
        <a:bodyPr/>
        <a:lstStyle/>
        <a:p>
          <a:endParaRPr lang="en-US"/>
        </a:p>
      </dgm:t>
    </dgm:pt>
    <dgm:pt modelId="{2A01A491-9B4E-4FE9-8F12-6C10CD9AC568}">
      <dgm:prSet/>
      <dgm:spPr/>
      <dgm:t>
        <a:bodyPr/>
        <a:lstStyle/>
        <a:p>
          <a:r>
            <a:rPr lang="en-US"/>
            <a:t>Recognise the career practitioner role as being critical to the core business of schools. </a:t>
          </a:r>
        </a:p>
      </dgm:t>
    </dgm:pt>
    <dgm:pt modelId="{28C160EE-C2C5-4874-B487-46E9AF4E4454}" type="parTrans" cxnId="{08A659FD-1655-47CF-B302-FCF25C26B5E8}">
      <dgm:prSet/>
      <dgm:spPr/>
      <dgm:t>
        <a:bodyPr/>
        <a:lstStyle/>
        <a:p>
          <a:endParaRPr lang="en-US"/>
        </a:p>
      </dgm:t>
    </dgm:pt>
    <dgm:pt modelId="{778C3676-FE64-4AA7-92CE-F47DA4431E9A}" type="sibTrans" cxnId="{08A659FD-1655-47CF-B302-FCF25C26B5E8}">
      <dgm:prSet/>
      <dgm:spPr/>
      <dgm:t>
        <a:bodyPr/>
        <a:lstStyle/>
        <a:p>
          <a:endParaRPr lang="en-US"/>
        </a:p>
      </dgm:t>
    </dgm:pt>
    <dgm:pt modelId="{9E74C336-53E2-47D4-8D14-9C280CB03892}">
      <dgm:prSet/>
      <dgm:spPr/>
      <dgm:t>
        <a:bodyPr/>
        <a:lstStyle/>
        <a:p>
          <a:r>
            <a:rPr lang="en-US"/>
            <a:t>Ensure</a:t>
          </a:r>
        </a:p>
      </dgm:t>
    </dgm:pt>
    <dgm:pt modelId="{47BC9846-B568-4C4D-81E9-87FE883B880C}" type="parTrans" cxnId="{1A39E8DC-A7C1-4B9C-B267-4202CDC96D37}">
      <dgm:prSet/>
      <dgm:spPr/>
      <dgm:t>
        <a:bodyPr/>
        <a:lstStyle/>
        <a:p>
          <a:endParaRPr lang="en-US"/>
        </a:p>
      </dgm:t>
    </dgm:pt>
    <dgm:pt modelId="{C3B4D76F-DD93-4AE0-BC5E-3535224DD256}" type="sibTrans" cxnId="{1A39E8DC-A7C1-4B9C-B267-4202CDC96D37}">
      <dgm:prSet/>
      <dgm:spPr/>
      <dgm:t>
        <a:bodyPr/>
        <a:lstStyle/>
        <a:p>
          <a:endParaRPr lang="en-US"/>
        </a:p>
      </dgm:t>
    </dgm:pt>
    <dgm:pt modelId="{36258596-A3C7-4953-B55A-8C4B779C756E}">
      <dgm:prSet/>
      <dgm:spPr/>
      <dgm:t>
        <a:bodyPr/>
        <a:lstStyle/>
        <a:p>
          <a:r>
            <a:rPr lang="en-US"/>
            <a:t>Ensure that career education is undertaken by qualified practitioners in conjunction with trained educators. </a:t>
          </a:r>
        </a:p>
      </dgm:t>
    </dgm:pt>
    <dgm:pt modelId="{E843EAAA-C3FD-4AA7-8D96-C08EC18DAF93}" type="parTrans" cxnId="{9B81E897-0106-4DDF-8649-D9F1E9DF3EFB}">
      <dgm:prSet/>
      <dgm:spPr/>
      <dgm:t>
        <a:bodyPr/>
        <a:lstStyle/>
        <a:p>
          <a:endParaRPr lang="en-US"/>
        </a:p>
      </dgm:t>
    </dgm:pt>
    <dgm:pt modelId="{3F1C1706-EF34-4983-80BD-12C1D4E273F8}" type="sibTrans" cxnId="{9B81E897-0106-4DDF-8649-D9F1E9DF3EFB}">
      <dgm:prSet/>
      <dgm:spPr/>
      <dgm:t>
        <a:bodyPr/>
        <a:lstStyle/>
        <a:p>
          <a:endParaRPr lang="en-US"/>
        </a:p>
      </dgm:t>
    </dgm:pt>
    <dgm:pt modelId="{3DC4F074-D270-49DF-9704-ABC129A1088E}">
      <dgm:prSet/>
      <dgm:spPr/>
      <dgm:t>
        <a:bodyPr/>
        <a:lstStyle/>
        <a:p>
          <a:r>
            <a:rPr lang="en-US" dirty="0"/>
            <a:t>Extend</a:t>
          </a:r>
        </a:p>
      </dgm:t>
    </dgm:pt>
    <dgm:pt modelId="{91DE1323-9E6A-40B1-96AF-A4759852F1F5}" type="parTrans" cxnId="{C716FEFC-8DB1-4AE8-8E23-8F03F210FEBE}">
      <dgm:prSet/>
      <dgm:spPr/>
      <dgm:t>
        <a:bodyPr/>
        <a:lstStyle/>
        <a:p>
          <a:endParaRPr lang="en-US"/>
        </a:p>
      </dgm:t>
    </dgm:pt>
    <dgm:pt modelId="{F96DD61C-FBFF-4A16-94D3-F8CC478CEBA2}" type="sibTrans" cxnId="{C716FEFC-8DB1-4AE8-8E23-8F03F210FEBE}">
      <dgm:prSet/>
      <dgm:spPr/>
      <dgm:t>
        <a:bodyPr/>
        <a:lstStyle/>
        <a:p>
          <a:endParaRPr lang="en-US"/>
        </a:p>
      </dgm:t>
    </dgm:pt>
    <dgm:pt modelId="{A72327FE-E62C-4585-81EE-80DBAAF2AB6A}">
      <dgm:prSet/>
      <dgm:spPr/>
      <dgm:t>
        <a:bodyPr/>
        <a:lstStyle/>
        <a:p>
          <a:r>
            <a:rPr lang="en-US"/>
            <a:t>Make sure that career and study pathways guidance is universal and extends across the student lifecycle.</a:t>
          </a:r>
        </a:p>
      </dgm:t>
    </dgm:pt>
    <dgm:pt modelId="{434AE2B3-6461-49CE-A9C9-CB6E31A13980}" type="parTrans" cxnId="{5AB7F06C-BCD1-433E-B4A0-6BCF174D396E}">
      <dgm:prSet/>
      <dgm:spPr/>
      <dgm:t>
        <a:bodyPr/>
        <a:lstStyle/>
        <a:p>
          <a:endParaRPr lang="en-US"/>
        </a:p>
      </dgm:t>
    </dgm:pt>
    <dgm:pt modelId="{6703B012-994F-473A-893B-0312B3DD1A1D}" type="sibTrans" cxnId="{5AB7F06C-BCD1-433E-B4A0-6BCF174D396E}">
      <dgm:prSet/>
      <dgm:spPr/>
      <dgm:t>
        <a:bodyPr/>
        <a:lstStyle/>
        <a:p>
          <a:endParaRPr lang="en-US"/>
        </a:p>
      </dgm:t>
    </dgm:pt>
    <dgm:pt modelId="{A3979898-9D80-4E95-8C45-0738709415DB}">
      <dgm:prSet/>
      <dgm:spPr/>
      <dgm:t>
        <a:bodyPr/>
        <a:lstStyle/>
        <a:p>
          <a:r>
            <a:rPr lang="en-US"/>
            <a:t>Incorporate</a:t>
          </a:r>
        </a:p>
      </dgm:t>
    </dgm:pt>
    <dgm:pt modelId="{14502FF1-E674-4D8F-8F4D-76A0E1557B93}" type="parTrans" cxnId="{0A191E4D-619C-47BA-A7C5-4F9DD0AB8ECB}">
      <dgm:prSet/>
      <dgm:spPr/>
      <dgm:t>
        <a:bodyPr/>
        <a:lstStyle/>
        <a:p>
          <a:endParaRPr lang="en-US"/>
        </a:p>
      </dgm:t>
    </dgm:pt>
    <dgm:pt modelId="{AE769F07-ADC2-465A-B2C1-93A0944E964A}" type="sibTrans" cxnId="{0A191E4D-619C-47BA-A7C5-4F9DD0AB8ECB}">
      <dgm:prSet/>
      <dgm:spPr/>
      <dgm:t>
        <a:bodyPr/>
        <a:lstStyle/>
        <a:p>
          <a:endParaRPr lang="en-US"/>
        </a:p>
      </dgm:t>
    </dgm:pt>
    <dgm:pt modelId="{AF053708-5189-4C42-A4CC-1138F5DFFFBA}">
      <dgm:prSet/>
      <dgm:spPr/>
      <dgm:t>
        <a:bodyPr/>
        <a:lstStyle/>
        <a:p>
          <a:r>
            <a:rPr lang="en-US"/>
            <a:t>Incorporate initial career development information in preservice teacher programs.</a:t>
          </a:r>
        </a:p>
      </dgm:t>
    </dgm:pt>
    <dgm:pt modelId="{07FBD509-B4E2-4D47-A323-2AB1134E0592}" type="parTrans" cxnId="{C6F2D420-4438-4A33-86B1-7DD173755587}">
      <dgm:prSet/>
      <dgm:spPr/>
      <dgm:t>
        <a:bodyPr/>
        <a:lstStyle/>
        <a:p>
          <a:endParaRPr lang="en-US"/>
        </a:p>
      </dgm:t>
    </dgm:pt>
    <dgm:pt modelId="{6CCE5459-19D5-4F3D-A6B2-31695FF84617}" type="sibTrans" cxnId="{C6F2D420-4438-4A33-86B1-7DD173755587}">
      <dgm:prSet/>
      <dgm:spPr/>
      <dgm:t>
        <a:bodyPr/>
        <a:lstStyle/>
        <a:p>
          <a:endParaRPr lang="en-US"/>
        </a:p>
      </dgm:t>
    </dgm:pt>
    <dgm:pt modelId="{DC9D1E4C-1E75-4478-8A95-CD7E80C625BF}" type="pres">
      <dgm:prSet presAssocID="{98300EF1-05D4-4731-B9FA-0D6F5404932C}" presName="Name0" presStyleCnt="0">
        <dgm:presLayoutVars>
          <dgm:dir/>
          <dgm:animLvl val="lvl"/>
          <dgm:resizeHandles val="exact"/>
        </dgm:presLayoutVars>
      </dgm:prSet>
      <dgm:spPr/>
    </dgm:pt>
    <dgm:pt modelId="{33DF1015-0BDF-43E6-89E2-A452091D2D25}" type="pres">
      <dgm:prSet presAssocID="{D5084F68-008F-4EB0-B08F-078BCF189F73}" presName="linNode" presStyleCnt="0"/>
      <dgm:spPr/>
    </dgm:pt>
    <dgm:pt modelId="{46A77E39-C643-4882-8853-D55F31A54B9D}" type="pres">
      <dgm:prSet presAssocID="{D5084F68-008F-4EB0-B08F-078BCF189F73}" presName="parentText" presStyleLbl="alignNode1" presStyleIdx="0" presStyleCnt="4">
        <dgm:presLayoutVars>
          <dgm:chMax val="1"/>
          <dgm:bulletEnabled/>
        </dgm:presLayoutVars>
      </dgm:prSet>
      <dgm:spPr/>
    </dgm:pt>
    <dgm:pt modelId="{1E22BA91-5547-4F03-BE37-300A61907BD2}" type="pres">
      <dgm:prSet presAssocID="{D5084F68-008F-4EB0-B08F-078BCF189F73}" presName="descendantText" presStyleLbl="alignAccFollowNode1" presStyleIdx="0" presStyleCnt="4">
        <dgm:presLayoutVars>
          <dgm:bulletEnabled/>
        </dgm:presLayoutVars>
      </dgm:prSet>
      <dgm:spPr/>
    </dgm:pt>
    <dgm:pt modelId="{1B59B7A6-18F7-47C6-9067-63666575FFD3}" type="pres">
      <dgm:prSet presAssocID="{3B8C4E26-187A-4951-8D03-40851D685531}" presName="sp" presStyleCnt="0"/>
      <dgm:spPr/>
    </dgm:pt>
    <dgm:pt modelId="{DF290F9F-FC8D-462C-BA03-DC83F45950B1}" type="pres">
      <dgm:prSet presAssocID="{9E74C336-53E2-47D4-8D14-9C280CB03892}" presName="linNode" presStyleCnt="0"/>
      <dgm:spPr/>
    </dgm:pt>
    <dgm:pt modelId="{D108683F-7E67-44C7-85D1-69DBB17841A5}" type="pres">
      <dgm:prSet presAssocID="{9E74C336-53E2-47D4-8D14-9C280CB03892}" presName="parentText" presStyleLbl="alignNode1" presStyleIdx="1" presStyleCnt="4">
        <dgm:presLayoutVars>
          <dgm:chMax val="1"/>
          <dgm:bulletEnabled/>
        </dgm:presLayoutVars>
      </dgm:prSet>
      <dgm:spPr/>
    </dgm:pt>
    <dgm:pt modelId="{ACDCA7A0-640A-4C60-B8CE-3D9E08A8694F}" type="pres">
      <dgm:prSet presAssocID="{9E74C336-53E2-47D4-8D14-9C280CB03892}" presName="descendantText" presStyleLbl="alignAccFollowNode1" presStyleIdx="1" presStyleCnt="4">
        <dgm:presLayoutVars>
          <dgm:bulletEnabled/>
        </dgm:presLayoutVars>
      </dgm:prSet>
      <dgm:spPr/>
    </dgm:pt>
    <dgm:pt modelId="{168FC30A-ED8C-4D2F-B841-78749062E816}" type="pres">
      <dgm:prSet presAssocID="{C3B4D76F-DD93-4AE0-BC5E-3535224DD256}" presName="sp" presStyleCnt="0"/>
      <dgm:spPr/>
    </dgm:pt>
    <dgm:pt modelId="{BB7B6B54-D175-46EA-AC5A-EFA377BDFF73}" type="pres">
      <dgm:prSet presAssocID="{3DC4F074-D270-49DF-9704-ABC129A1088E}" presName="linNode" presStyleCnt="0"/>
      <dgm:spPr/>
    </dgm:pt>
    <dgm:pt modelId="{1F0BE321-42C6-4A53-8932-10581DE2E359}" type="pres">
      <dgm:prSet presAssocID="{3DC4F074-D270-49DF-9704-ABC129A1088E}" presName="parentText" presStyleLbl="alignNode1" presStyleIdx="2" presStyleCnt="4">
        <dgm:presLayoutVars>
          <dgm:chMax val="1"/>
          <dgm:bulletEnabled/>
        </dgm:presLayoutVars>
      </dgm:prSet>
      <dgm:spPr/>
    </dgm:pt>
    <dgm:pt modelId="{ED7D5B0D-6C74-43CA-A2F9-E49B517CCBD8}" type="pres">
      <dgm:prSet presAssocID="{3DC4F074-D270-49DF-9704-ABC129A1088E}" presName="descendantText" presStyleLbl="alignAccFollowNode1" presStyleIdx="2" presStyleCnt="4">
        <dgm:presLayoutVars>
          <dgm:bulletEnabled/>
        </dgm:presLayoutVars>
      </dgm:prSet>
      <dgm:spPr/>
    </dgm:pt>
    <dgm:pt modelId="{9450E8C1-6F59-4B8F-9A88-62C3BE59B272}" type="pres">
      <dgm:prSet presAssocID="{F96DD61C-FBFF-4A16-94D3-F8CC478CEBA2}" presName="sp" presStyleCnt="0"/>
      <dgm:spPr/>
    </dgm:pt>
    <dgm:pt modelId="{E37CAA9E-578E-43DA-95E6-B723DD92C5A7}" type="pres">
      <dgm:prSet presAssocID="{A3979898-9D80-4E95-8C45-0738709415DB}" presName="linNode" presStyleCnt="0"/>
      <dgm:spPr/>
    </dgm:pt>
    <dgm:pt modelId="{1EE33589-AFC6-4175-AFEB-8FAC2CC35C1B}" type="pres">
      <dgm:prSet presAssocID="{A3979898-9D80-4E95-8C45-0738709415DB}" presName="parentText" presStyleLbl="alignNode1" presStyleIdx="3" presStyleCnt="4">
        <dgm:presLayoutVars>
          <dgm:chMax val="1"/>
          <dgm:bulletEnabled/>
        </dgm:presLayoutVars>
      </dgm:prSet>
      <dgm:spPr/>
    </dgm:pt>
    <dgm:pt modelId="{7AA9F914-0D6B-47B0-97B2-39A9467D3812}" type="pres">
      <dgm:prSet presAssocID="{A3979898-9D80-4E95-8C45-0738709415DB}" presName="descendantText" presStyleLbl="alignAccFollowNode1" presStyleIdx="3" presStyleCnt="4">
        <dgm:presLayoutVars>
          <dgm:bulletEnabled/>
        </dgm:presLayoutVars>
      </dgm:prSet>
      <dgm:spPr/>
    </dgm:pt>
  </dgm:ptLst>
  <dgm:cxnLst>
    <dgm:cxn modelId="{1544EE15-5A1A-4157-8234-CFA04BE45E6B}" type="presOf" srcId="{D5084F68-008F-4EB0-B08F-078BCF189F73}" destId="{46A77E39-C643-4882-8853-D55F31A54B9D}" srcOrd="0" destOrd="0" presId="urn:microsoft.com/office/officeart/2016/7/layout/VerticalSolidActionList"/>
    <dgm:cxn modelId="{090AA816-A6A8-4704-8CB5-964F0151C4ED}" type="presOf" srcId="{AF053708-5189-4C42-A4CC-1138F5DFFFBA}" destId="{7AA9F914-0D6B-47B0-97B2-39A9467D3812}" srcOrd="0" destOrd="0" presId="urn:microsoft.com/office/officeart/2016/7/layout/VerticalSolidActionList"/>
    <dgm:cxn modelId="{C6F2D420-4438-4A33-86B1-7DD173755587}" srcId="{A3979898-9D80-4E95-8C45-0738709415DB}" destId="{AF053708-5189-4C42-A4CC-1138F5DFFFBA}" srcOrd="0" destOrd="0" parTransId="{07FBD509-B4E2-4D47-A323-2AB1134E0592}" sibTransId="{6CCE5459-19D5-4F3D-A6B2-31695FF84617}"/>
    <dgm:cxn modelId="{DBCEFC25-FD64-4CC5-B0E2-4C40E214F1E9}" type="presOf" srcId="{98300EF1-05D4-4731-B9FA-0D6F5404932C}" destId="{DC9D1E4C-1E75-4478-8A95-CD7E80C625BF}" srcOrd="0" destOrd="0" presId="urn:microsoft.com/office/officeart/2016/7/layout/VerticalSolidActionList"/>
    <dgm:cxn modelId="{845C4D5C-CB59-4D79-BCF6-3AD2A689C08F}" type="presOf" srcId="{2A01A491-9B4E-4FE9-8F12-6C10CD9AC568}" destId="{1E22BA91-5547-4F03-BE37-300A61907BD2}" srcOrd="0" destOrd="0" presId="urn:microsoft.com/office/officeart/2016/7/layout/VerticalSolidActionList"/>
    <dgm:cxn modelId="{025A3748-4623-4001-9C72-776869686322}" type="presOf" srcId="{A3979898-9D80-4E95-8C45-0738709415DB}" destId="{1EE33589-AFC6-4175-AFEB-8FAC2CC35C1B}" srcOrd="0" destOrd="0" presId="urn:microsoft.com/office/officeart/2016/7/layout/VerticalSolidActionList"/>
    <dgm:cxn modelId="{5AB7F06C-BCD1-433E-B4A0-6BCF174D396E}" srcId="{3DC4F074-D270-49DF-9704-ABC129A1088E}" destId="{A72327FE-E62C-4585-81EE-80DBAAF2AB6A}" srcOrd="0" destOrd="0" parTransId="{434AE2B3-6461-49CE-A9C9-CB6E31A13980}" sibTransId="{6703B012-994F-473A-893B-0312B3DD1A1D}"/>
    <dgm:cxn modelId="{0A191E4D-619C-47BA-A7C5-4F9DD0AB8ECB}" srcId="{98300EF1-05D4-4731-B9FA-0D6F5404932C}" destId="{A3979898-9D80-4E95-8C45-0738709415DB}" srcOrd="3" destOrd="0" parTransId="{14502FF1-E674-4D8F-8F4D-76A0E1557B93}" sibTransId="{AE769F07-ADC2-465A-B2C1-93A0944E964A}"/>
    <dgm:cxn modelId="{785A6C7C-6D0A-45F9-847B-173E5D2FBB96}" type="presOf" srcId="{36258596-A3C7-4953-B55A-8C4B779C756E}" destId="{ACDCA7A0-640A-4C60-B8CE-3D9E08A8694F}" srcOrd="0" destOrd="0" presId="urn:microsoft.com/office/officeart/2016/7/layout/VerticalSolidActionList"/>
    <dgm:cxn modelId="{9B81E897-0106-4DDF-8649-D9F1E9DF3EFB}" srcId="{9E74C336-53E2-47D4-8D14-9C280CB03892}" destId="{36258596-A3C7-4953-B55A-8C4B779C756E}" srcOrd="0" destOrd="0" parTransId="{E843EAAA-C3FD-4AA7-8D96-C08EC18DAF93}" sibTransId="{3F1C1706-EF34-4983-80BD-12C1D4E273F8}"/>
    <dgm:cxn modelId="{00A920B6-3186-4EFF-A2CC-6EF70B58F611}" type="presOf" srcId="{9E74C336-53E2-47D4-8D14-9C280CB03892}" destId="{D108683F-7E67-44C7-85D1-69DBB17841A5}" srcOrd="0" destOrd="0" presId="urn:microsoft.com/office/officeart/2016/7/layout/VerticalSolidActionList"/>
    <dgm:cxn modelId="{1A39E8DC-A7C1-4B9C-B267-4202CDC96D37}" srcId="{98300EF1-05D4-4731-B9FA-0D6F5404932C}" destId="{9E74C336-53E2-47D4-8D14-9C280CB03892}" srcOrd="1" destOrd="0" parTransId="{47BC9846-B568-4C4D-81E9-87FE883B880C}" sibTransId="{C3B4D76F-DD93-4AE0-BC5E-3535224DD256}"/>
    <dgm:cxn modelId="{E4DB08E2-E493-405D-A9DE-1399650A8BC9}" srcId="{98300EF1-05D4-4731-B9FA-0D6F5404932C}" destId="{D5084F68-008F-4EB0-B08F-078BCF189F73}" srcOrd="0" destOrd="0" parTransId="{BDEA7484-79EA-4DAA-BBAA-79FBF4095039}" sibTransId="{3B8C4E26-187A-4951-8D03-40851D685531}"/>
    <dgm:cxn modelId="{AF9278EC-2692-4836-AD17-147B44512483}" type="presOf" srcId="{A72327FE-E62C-4585-81EE-80DBAAF2AB6A}" destId="{ED7D5B0D-6C74-43CA-A2F9-E49B517CCBD8}" srcOrd="0" destOrd="0" presId="urn:microsoft.com/office/officeart/2016/7/layout/VerticalSolidActionList"/>
    <dgm:cxn modelId="{4C5BAEF1-D757-4712-8EE3-E368E156D489}" type="presOf" srcId="{3DC4F074-D270-49DF-9704-ABC129A1088E}" destId="{1F0BE321-42C6-4A53-8932-10581DE2E359}" srcOrd="0" destOrd="0" presId="urn:microsoft.com/office/officeart/2016/7/layout/VerticalSolidActionList"/>
    <dgm:cxn modelId="{C716FEFC-8DB1-4AE8-8E23-8F03F210FEBE}" srcId="{98300EF1-05D4-4731-B9FA-0D6F5404932C}" destId="{3DC4F074-D270-49DF-9704-ABC129A1088E}" srcOrd="2" destOrd="0" parTransId="{91DE1323-9E6A-40B1-96AF-A4759852F1F5}" sibTransId="{F96DD61C-FBFF-4A16-94D3-F8CC478CEBA2}"/>
    <dgm:cxn modelId="{08A659FD-1655-47CF-B302-FCF25C26B5E8}" srcId="{D5084F68-008F-4EB0-B08F-078BCF189F73}" destId="{2A01A491-9B4E-4FE9-8F12-6C10CD9AC568}" srcOrd="0" destOrd="0" parTransId="{28C160EE-C2C5-4874-B487-46E9AF4E4454}" sibTransId="{778C3676-FE64-4AA7-92CE-F47DA4431E9A}"/>
    <dgm:cxn modelId="{C9A11DEF-C2D4-4DDF-AFC3-C1DCE5E26058}" type="presParOf" srcId="{DC9D1E4C-1E75-4478-8A95-CD7E80C625BF}" destId="{33DF1015-0BDF-43E6-89E2-A452091D2D25}" srcOrd="0" destOrd="0" presId="urn:microsoft.com/office/officeart/2016/7/layout/VerticalSolidActionList"/>
    <dgm:cxn modelId="{49AD7FFA-BC2E-48DB-BDC3-ECE89B25D0E7}" type="presParOf" srcId="{33DF1015-0BDF-43E6-89E2-A452091D2D25}" destId="{46A77E39-C643-4882-8853-D55F31A54B9D}" srcOrd="0" destOrd="0" presId="urn:microsoft.com/office/officeart/2016/7/layout/VerticalSolidActionList"/>
    <dgm:cxn modelId="{0F43915D-8DD2-4A1C-9158-95F55428C8D7}" type="presParOf" srcId="{33DF1015-0BDF-43E6-89E2-A452091D2D25}" destId="{1E22BA91-5547-4F03-BE37-300A61907BD2}" srcOrd="1" destOrd="0" presId="urn:microsoft.com/office/officeart/2016/7/layout/VerticalSolidActionList"/>
    <dgm:cxn modelId="{831F7BD4-67B4-4F34-BDF4-6E26E0D26B24}" type="presParOf" srcId="{DC9D1E4C-1E75-4478-8A95-CD7E80C625BF}" destId="{1B59B7A6-18F7-47C6-9067-63666575FFD3}" srcOrd="1" destOrd="0" presId="urn:microsoft.com/office/officeart/2016/7/layout/VerticalSolidActionList"/>
    <dgm:cxn modelId="{2DD2C2E9-23A6-4C00-BB53-6D6526A3E422}" type="presParOf" srcId="{DC9D1E4C-1E75-4478-8A95-CD7E80C625BF}" destId="{DF290F9F-FC8D-462C-BA03-DC83F45950B1}" srcOrd="2" destOrd="0" presId="urn:microsoft.com/office/officeart/2016/7/layout/VerticalSolidActionList"/>
    <dgm:cxn modelId="{5188AF38-B5CB-44C5-8010-517DBBE139EF}" type="presParOf" srcId="{DF290F9F-FC8D-462C-BA03-DC83F45950B1}" destId="{D108683F-7E67-44C7-85D1-69DBB17841A5}" srcOrd="0" destOrd="0" presId="urn:microsoft.com/office/officeart/2016/7/layout/VerticalSolidActionList"/>
    <dgm:cxn modelId="{202F59D4-721E-4FEE-A29B-66137C98919F}" type="presParOf" srcId="{DF290F9F-FC8D-462C-BA03-DC83F45950B1}" destId="{ACDCA7A0-640A-4C60-B8CE-3D9E08A8694F}" srcOrd="1" destOrd="0" presId="urn:microsoft.com/office/officeart/2016/7/layout/VerticalSolidActionList"/>
    <dgm:cxn modelId="{70BA3137-522A-4B25-AEAD-879CCC85F43E}" type="presParOf" srcId="{DC9D1E4C-1E75-4478-8A95-CD7E80C625BF}" destId="{168FC30A-ED8C-4D2F-B841-78749062E816}" srcOrd="3" destOrd="0" presId="urn:microsoft.com/office/officeart/2016/7/layout/VerticalSolidActionList"/>
    <dgm:cxn modelId="{B71D6CB8-E380-4C2D-BC7E-553E577E3C19}" type="presParOf" srcId="{DC9D1E4C-1E75-4478-8A95-CD7E80C625BF}" destId="{BB7B6B54-D175-46EA-AC5A-EFA377BDFF73}" srcOrd="4" destOrd="0" presId="urn:microsoft.com/office/officeart/2016/7/layout/VerticalSolidActionList"/>
    <dgm:cxn modelId="{7038BB60-765C-4609-B72B-693951AED7B3}" type="presParOf" srcId="{BB7B6B54-D175-46EA-AC5A-EFA377BDFF73}" destId="{1F0BE321-42C6-4A53-8932-10581DE2E359}" srcOrd="0" destOrd="0" presId="urn:microsoft.com/office/officeart/2016/7/layout/VerticalSolidActionList"/>
    <dgm:cxn modelId="{C55D463D-5FB6-43B7-9FC8-FB8F80E09A89}" type="presParOf" srcId="{BB7B6B54-D175-46EA-AC5A-EFA377BDFF73}" destId="{ED7D5B0D-6C74-43CA-A2F9-E49B517CCBD8}" srcOrd="1" destOrd="0" presId="urn:microsoft.com/office/officeart/2016/7/layout/VerticalSolidActionList"/>
    <dgm:cxn modelId="{47AA0EFD-8097-4703-8E04-10F498AC3090}" type="presParOf" srcId="{DC9D1E4C-1E75-4478-8A95-CD7E80C625BF}" destId="{9450E8C1-6F59-4B8F-9A88-62C3BE59B272}" srcOrd="5" destOrd="0" presId="urn:microsoft.com/office/officeart/2016/7/layout/VerticalSolidActionList"/>
    <dgm:cxn modelId="{AAFC7796-60D7-49B3-970A-B6BE44F0E6C2}" type="presParOf" srcId="{DC9D1E4C-1E75-4478-8A95-CD7E80C625BF}" destId="{E37CAA9E-578E-43DA-95E6-B723DD92C5A7}" srcOrd="6" destOrd="0" presId="urn:microsoft.com/office/officeart/2016/7/layout/VerticalSolidActionList"/>
    <dgm:cxn modelId="{BCD1C621-7116-40FD-8CF4-16F912ED2802}" type="presParOf" srcId="{E37CAA9E-578E-43DA-95E6-B723DD92C5A7}" destId="{1EE33589-AFC6-4175-AFEB-8FAC2CC35C1B}" srcOrd="0" destOrd="0" presId="urn:microsoft.com/office/officeart/2016/7/layout/VerticalSolidActionList"/>
    <dgm:cxn modelId="{313BE982-2030-4547-A648-25A3D79A392C}" type="presParOf" srcId="{E37CAA9E-578E-43DA-95E6-B723DD92C5A7}" destId="{7AA9F914-0D6B-47B0-97B2-39A9467D3812}"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26402-7AE3-44DA-90E5-4ECB86473463}">
      <dsp:nvSpPr>
        <dsp:cNvPr id="0" name=""/>
        <dsp:cNvSpPr/>
      </dsp:nvSpPr>
      <dsp:spPr>
        <a:xfrm>
          <a:off x="0" y="431616"/>
          <a:ext cx="2561209" cy="15367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a:t>Career and study information for senior high school students has increasingly focussed on traditional university pathways despite fewer than half of Australia’s university entrants engaging with these pathways.</a:t>
          </a:r>
          <a:endParaRPr lang="en-US" sz="1400" kern="1200"/>
        </a:p>
      </dsp:txBody>
      <dsp:txXfrm>
        <a:off x="0" y="431616"/>
        <a:ext cx="2561209" cy="1536725"/>
      </dsp:txXfrm>
    </dsp:sp>
    <dsp:sp modelId="{F954A69C-514D-479D-A26F-413D1D5F85E6}">
      <dsp:nvSpPr>
        <dsp:cNvPr id="0" name=""/>
        <dsp:cNvSpPr/>
      </dsp:nvSpPr>
      <dsp:spPr>
        <a:xfrm>
          <a:off x="2817330" y="431616"/>
          <a:ext cx="2561209" cy="153672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t>The socioeconomic divide in the type and quality of career information available to students is becoming more pronounced.</a:t>
          </a:r>
          <a:endParaRPr lang="en-US" sz="1400" kern="1200" dirty="0"/>
        </a:p>
      </dsp:txBody>
      <dsp:txXfrm>
        <a:off x="2817330" y="431616"/>
        <a:ext cx="2561209" cy="1536725"/>
      </dsp:txXfrm>
    </dsp:sp>
    <dsp:sp modelId="{FC640A5D-7EEB-4875-9937-FBEC26B65AFD}">
      <dsp:nvSpPr>
        <dsp:cNvPr id="0" name=""/>
        <dsp:cNvSpPr/>
      </dsp:nvSpPr>
      <dsp:spPr>
        <a:xfrm>
          <a:off x="5634661" y="431616"/>
          <a:ext cx="2561209" cy="153672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t>Students from high SES backgrounds are more likely to access most forms of careers information. </a:t>
          </a:r>
          <a:endParaRPr lang="en-US" sz="1400" kern="1200" dirty="0"/>
        </a:p>
      </dsp:txBody>
      <dsp:txXfrm>
        <a:off x="5634661" y="431616"/>
        <a:ext cx="2561209" cy="1536725"/>
      </dsp:txXfrm>
    </dsp:sp>
    <dsp:sp modelId="{F047362B-F39D-4FA9-9696-383DFD299A5D}">
      <dsp:nvSpPr>
        <dsp:cNvPr id="0" name=""/>
        <dsp:cNvSpPr/>
      </dsp:nvSpPr>
      <dsp:spPr>
        <a:xfrm>
          <a:off x="1408665" y="2224462"/>
          <a:ext cx="2561209" cy="153672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t>Students from middle and high-SES backgrounds have greater access to formal sources of career information and human, social and cultural capitals through family, friends and social networks. </a:t>
          </a:r>
          <a:endParaRPr lang="en-US" sz="1400" kern="1200" dirty="0"/>
        </a:p>
      </dsp:txBody>
      <dsp:txXfrm>
        <a:off x="1408665" y="2224462"/>
        <a:ext cx="2561209" cy="1536725"/>
      </dsp:txXfrm>
    </dsp:sp>
    <dsp:sp modelId="{DD8AE87D-C9AD-45FC-BB11-F2E743831CAE}">
      <dsp:nvSpPr>
        <dsp:cNvPr id="0" name=""/>
        <dsp:cNvSpPr/>
      </dsp:nvSpPr>
      <dsp:spPr>
        <a:xfrm>
          <a:off x="4225995" y="2224462"/>
          <a:ext cx="2561209" cy="153672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a:t>Low-SES students are more likely to receive information about non-university pathways. This trend was apparent in 1998 and continues to be the case.</a:t>
          </a:r>
          <a:endParaRPr lang="en-US" sz="1400" kern="1200"/>
        </a:p>
      </dsp:txBody>
      <dsp:txXfrm>
        <a:off x="4225995" y="2224462"/>
        <a:ext cx="2561209" cy="1536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0FC00-1ED2-4E4C-8E05-C1466AF3FB95}">
      <dsp:nvSpPr>
        <dsp:cNvPr id="0" name=""/>
        <dsp:cNvSpPr/>
      </dsp:nvSpPr>
      <dsp:spPr>
        <a:xfrm>
          <a:off x="0" y="0"/>
          <a:ext cx="7886700" cy="0"/>
        </a:xfrm>
        <a:prstGeom prst="lin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B7D0B23-A7E5-466F-A8F9-D485E5CEF4B4}">
      <dsp:nvSpPr>
        <dsp:cNvPr id="0" name=""/>
        <dsp:cNvSpPr/>
      </dsp:nvSpPr>
      <dsp:spPr>
        <a:xfrm>
          <a:off x="0" y="0"/>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AU" sz="1900" kern="1200"/>
            <a:t>Irrespective of a school’s location, type, or SES, career and study guidance in Australian schools is often limited to subject selection based largely or entirely on academic grades. </a:t>
          </a:r>
          <a:endParaRPr lang="en-US" sz="1900" kern="1200"/>
        </a:p>
      </dsp:txBody>
      <dsp:txXfrm>
        <a:off x="0" y="0"/>
        <a:ext cx="7886700" cy="1087834"/>
      </dsp:txXfrm>
    </dsp:sp>
    <dsp:sp modelId="{E722EB4D-B741-4596-A610-E58A8EB3EF4F}">
      <dsp:nvSpPr>
        <dsp:cNvPr id="0" name=""/>
        <dsp:cNvSpPr/>
      </dsp:nvSpPr>
      <dsp:spPr>
        <a:xfrm>
          <a:off x="0" y="1087834"/>
          <a:ext cx="7886700" cy="0"/>
        </a:xfrm>
        <a:prstGeom prst="line">
          <a:avLst/>
        </a:prstGeom>
        <a:gradFill rotWithShape="0">
          <a:gsLst>
            <a:gs pos="0">
              <a:schemeClr val="accent5">
                <a:hueOff val="-3311292"/>
                <a:satOff val="13270"/>
                <a:lumOff val="2876"/>
                <a:alphaOff val="0"/>
                <a:tint val="100000"/>
                <a:shade val="100000"/>
                <a:satMod val="130000"/>
              </a:schemeClr>
            </a:gs>
            <a:gs pos="100000">
              <a:schemeClr val="accent5">
                <a:hueOff val="-3311292"/>
                <a:satOff val="13270"/>
                <a:lumOff val="2876"/>
                <a:alphaOff val="0"/>
                <a:tint val="50000"/>
                <a:shade val="100000"/>
                <a:satMod val="350000"/>
              </a:schemeClr>
            </a:gs>
          </a:gsLst>
          <a:lin ang="16200000" scaled="0"/>
        </a:gradFill>
        <a:ln w="9525" cap="flat" cmpd="sng" algn="ctr">
          <a:solidFill>
            <a:schemeClr val="accent5">
              <a:hueOff val="-3311292"/>
              <a:satOff val="13270"/>
              <a:lumOff val="287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E9D3A8E-1422-4407-95B1-7432D25CE1FD}">
      <dsp:nvSpPr>
        <dsp:cNvPr id="0" name=""/>
        <dsp:cNvSpPr/>
      </dsp:nvSpPr>
      <dsp:spPr>
        <a:xfrm>
          <a:off x="0" y="1087834"/>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AU" sz="1900" kern="1200" dirty="0"/>
            <a:t>In line with the literature, Australian students’ postsecondary decision-making appears to be based almost entirely on academic performance. In-depth discussions about careers, study pathways, and individual interests are rare. </a:t>
          </a:r>
          <a:endParaRPr lang="en-US" sz="1900" kern="1200" dirty="0"/>
        </a:p>
      </dsp:txBody>
      <dsp:txXfrm>
        <a:off x="0" y="1087834"/>
        <a:ext cx="7886700" cy="1087834"/>
      </dsp:txXfrm>
    </dsp:sp>
    <dsp:sp modelId="{417EDA79-555A-4C7D-9656-6F1D56E851BF}">
      <dsp:nvSpPr>
        <dsp:cNvPr id="0" name=""/>
        <dsp:cNvSpPr/>
      </dsp:nvSpPr>
      <dsp:spPr>
        <a:xfrm>
          <a:off x="0" y="2175669"/>
          <a:ext cx="7886700" cy="0"/>
        </a:xfrm>
        <a:prstGeom prst="line">
          <a:avLst/>
        </a:prstGeom>
        <a:gradFill rotWithShape="0">
          <a:gsLst>
            <a:gs pos="0">
              <a:schemeClr val="accent5">
                <a:hueOff val="-6622584"/>
                <a:satOff val="26541"/>
                <a:lumOff val="5752"/>
                <a:alphaOff val="0"/>
                <a:tint val="100000"/>
                <a:shade val="100000"/>
                <a:satMod val="130000"/>
              </a:schemeClr>
            </a:gs>
            <a:gs pos="100000">
              <a:schemeClr val="accent5">
                <a:hueOff val="-6622584"/>
                <a:satOff val="26541"/>
                <a:lumOff val="5752"/>
                <a:alphaOff val="0"/>
                <a:tint val="50000"/>
                <a:shade val="100000"/>
                <a:satMod val="350000"/>
              </a:schemeClr>
            </a:gs>
          </a:gsLst>
          <a:lin ang="16200000" scaled="0"/>
        </a:gradFill>
        <a:ln w="9525" cap="flat" cmpd="sng" algn="ctr">
          <a:solidFill>
            <a:schemeClr val="accent5">
              <a:hueOff val="-6622584"/>
              <a:satOff val="26541"/>
              <a:lumOff val="575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3AE2C46-0710-42F4-89C7-CB0B6EB3C3E0}">
      <dsp:nvSpPr>
        <dsp:cNvPr id="0" name=""/>
        <dsp:cNvSpPr/>
      </dsp:nvSpPr>
      <dsp:spPr>
        <a:xfrm>
          <a:off x="0" y="2175669"/>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AU" sz="1900" kern="1200"/>
            <a:t>Study pathways information is significantly skewed towards university study, and students are uninformed about alternative pathways into postsecondary education. </a:t>
          </a:r>
          <a:endParaRPr lang="en-US" sz="1900" kern="1200"/>
        </a:p>
      </dsp:txBody>
      <dsp:txXfrm>
        <a:off x="0" y="2175669"/>
        <a:ext cx="7886700" cy="1087834"/>
      </dsp:txXfrm>
    </dsp:sp>
    <dsp:sp modelId="{8A2DA4F9-EF97-49DE-B697-2C1D99DBE5A9}">
      <dsp:nvSpPr>
        <dsp:cNvPr id="0" name=""/>
        <dsp:cNvSpPr/>
      </dsp:nvSpPr>
      <dsp:spPr>
        <a:xfrm>
          <a:off x="0" y="3263503"/>
          <a:ext cx="7886700" cy="0"/>
        </a:xfrm>
        <a:prstGeom prst="line">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5A7F377-8A7F-42E4-A1E5-BB814934255E}">
      <dsp:nvSpPr>
        <dsp:cNvPr id="0" name=""/>
        <dsp:cNvSpPr/>
      </dsp:nvSpPr>
      <dsp:spPr>
        <a:xfrm>
          <a:off x="0" y="3263503"/>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AU" sz="1900" kern="1200" dirty="0"/>
            <a:t>Students feel valued by their schools only if they are on a university pathway.</a:t>
          </a:r>
          <a:endParaRPr lang="en-US" sz="1900" kern="1200" dirty="0"/>
        </a:p>
      </dsp:txBody>
      <dsp:txXfrm>
        <a:off x="0" y="3263503"/>
        <a:ext cx="7886700" cy="1087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C120D-1F62-4022-925A-5E810E5D22B4}">
      <dsp:nvSpPr>
        <dsp:cNvPr id="0" name=""/>
        <dsp:cNvSpPr/>
      </dsp:nvSpPr>
      <dsp:spPr>
        <a:xfrm>
          <a:off x="0" y="0"/>
          <a:ext cx="6310820" cy="6640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AU" sz="1200" kern="1200"/>
            <a:t>Effective career and study guidance is dependent on students’ (unequal) access to qualified career practitioners or to teachers with career guidance duties and little or no training.</a:t>
          </a:r>
          <a:endParaRPr lang="en-US" sz="1200" kern="1200"/>
        </a:p>
      </dsp:txBody>
      <dsp:txXfrm>
        <a:off x="19451" y="19451"/>
        <a:ext cx="5516512" cy="625190"/>
      </dsp:txXfrm>
    </dsp:sp>
    <dsp:sp modelId="{B6E3ED6F-DFD7-41D5-BF4E-BA75085F803B}">
      <dsp:nvSpPr>
        <dsp:cNvPr id="0" name=""/>
        <dsp:cNvSpPr/>
      </dsp:nvSpPr>
      <dsp:spPr>
        <a:xfrm>
          <a:off x="471262" y="756328"/>
          <a:ext cx="6310820" cy="664092"/>
        </a:xfrm>
        <a:prstGeom prst="roundRect">
          <a:avLst>
            <a:gd name="adj" fmla="val 10000"/>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AU" sz="1200" kern="1200"/>
            <a:t>Despite considerable attention, we find there to be inequitable provision of careers and study information from the early years of secondary school. The impacts of this are long-lasting.</a:t>
          </a:r>
          <a:endParaRPr lang="en-US" sz="1200" kern="1200"/>
        </a:p>
      </dsp:txBody>
      <dsp:txXfrm>
        <a:off x="490713" y="775779"/>
        <a:ext cx="5368995" cy="625190"/>
      </dsp:txXfrm>
    </dsp:sp>
    <dsp:sp modelId="{69396887-0A0D-4111-B395-8D6627BB1445}">
      <dsp:nvSpPr>
        <dsp:cNvPr id="0" name=""/>
        <dsp:cNvSpPr/>
      </dsp:nvSpPr>
      <dsp:spPr>
        <a:xfrm>
          <a:off x="942525" y="1512656"/>
          <a:ext cx="6310820" cy="664092"/>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AU" sz="1200" kern="1200"/>
            <a:t>The COVID-19 pandemic is the most recent of numerous factors that adversely impact disadvantaged students. Without urgent action, the impacts of disadvantage will become irreparable.</a:t>
          </a:r>
          <a:endParaRPr lang="en-US" sz="1200" kern="1200"/>
        </a:p>
      </dsp:txBody>
      <dsp:txXfrm>
        <a:off x="961976" y="1532107"/>
        <a:ext cx="5368995" cy="625190"/>
      </dsp:txXfrm>
    </dsp:sp>
    <dsp:sp modelId="{728CD7B7-EA3D-4410-9ADC-B70784B72F44}">
      <dsp:nvSpPr>
        <dsp:cNvPr id="0" name=""/>
        <dsp:cNvSpPr/>
      </dsp:nvSpPr>
      <dsp:spPr>
        <a:xfrm>
          <a:off x="1413787" y="2268984"/>
          <a:ext cx="6310820" cy="664092"/>
        </a:xfrm>
        <a:prstGeom prst="roundRect">
          <a:avLst>
            <a:gd name="adj" fmla="val 10000"/>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AU" sz="1200" kern="1200"/>
            <a:t>Policymakers and sector leaders need to collaborate on bipartisan solutions. </a:t>
          </a:r>
          <a:endParaRPr lang="en-US" sz="1200" kern="1200"/>
        </a:p>
      </dsp:txBody>
      <dsp:txXfrm>
        <a:off x="1433238" y="2288435"/>
        <a:ext cx="5368995" cy="625190"/>
      </dsp:txXfrm>
    </dsp:sp>
    <dsp:sp modelId="{B959F11A-B1B8-4445-8223-915EFD6F1375}">
      <dsp:nvSpPr>
        <dsp:cNvPr id="0" name=""/>
        <dsp:cNvSpPr/>
      </dsp:nvSpPr>
      <dsp:spPr>
        <a:xfrm>
          <a:off x="1885050" y="3025312"/>
          <a:ext cx="6310820" cy="664092"/>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AU" sz="1200" kern="1200"/>
            <a:t>Careers information should introduce multiple study and career pathways, and these pathways should be valued equally.</a:t>
          </a:r>
          <a:endParaRPr lang="en-US" sz="1200" kern="1200"/>
        </a:p>
      </dsp:txBody>
      <dsp:txXfrm>
        <a:off x="1904501" y="3044763"/>
        <a:ext cx="5368995" cy="625190"/>
      </dsp:txXfrm>
    </dsp:sp>
    <dsp:sp modelId="{A3A967EA-52ED-416F-9144-134E64709953}">
      <dsp:nvSpPr>
        <dsp:cNvPr id="0" name=""/>
        <dsp:cNvSpPr/>
      </dsp:nvSpPr>
      <dsp:spPr>
        <a:xfrm>
          <a:off x="5879160" y="485156"/>
          <a:ext cx="431660" cy="431660"/>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976283" y="485156"/>
        <a:ext cx="237414" cy="324824"/>
      </dsp:txXfrm>
    </dsp:sp>
    <dsp:sp modelId="{90BB946E-B6DF-4100-85CC-ED26D3DD37D8}">
      <dsp:nvSpPr>
        <dsp:cNvPr id="0" name=""/>
        <dsp:cNvSpPr/>
      </dsp:nvSpPr>
      <dsp:spPr>
        <a:xfrm>
          <a:off x="6350422" y="1241484"/>
          <a:ext cx="431660" cy="431660"/>
        </a:xfrm>
        <a:prstGeom prst="downArrow">
          <a:avLst>
            <a:gd name="adj1" fmla="val 55000"/>
            <a:gd name="adj2" fmla="val 45000"/>
          </a:avLst>
        </a:prstGeom>
        <a:solidFill>
          <a:schemeClr val="accent2">
            <a:tint val="40000"/>
            <a:alpha val="90000"/>
            <a:hueOff val="1675274"/>
            <a:satOff val="-1459"/>
            <a:lumOff val="-2"/>
            <a:alphaOff val="0"/>
          </a:schemeClr>
        </a:solidFill>
        <a:ln w="25400" cap="flat" cmpd="sng" algn="ctr">
          <a:solidFill>
            <a:schemeClr val="accent2">
              <a:tint val="40000"/>
              <a:alpha val="90000"/>
              <a:hueOff val="1675274"/>
              <a:satOff val="-1459"/>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447545" y="1241484"/>
        <a:ext cx="237414" cy="324824"/>
      </dsp:txXfrm>
    </dsp:sp>
    <dsp:sp modelId="{C548E174-4D56-4010-B60C-9220993C6373}">
      <dsp:nvSpPr>
        <dsp:cNvPr id="0" name=""/>
        <dsp:cNvSpPr/>
      </dsp:nvSpPr>
      <dsp:spPr>
        <a:xfrm>
          <a:off x="6821685" y="1986744"/>
          <a:ext cx="431660" cy="431660"/>
        </a:xfrm>
        <a:prstGeom prst="downArrow">
          <a:avLst>
            <a:gd name="adj1" fmla="val 55000"/>
            <a:gd name="adj2" fmla="val 45000"/>
          </a:avLst>
        </a:prstGeom>
        <a:solidFill>
          <a:schemeClr val="accent2">
            <a:tint val="40000"/>
            <a:alpha val="90000"/>
            <a:hueOff val="3350547"/>
            <a:satOff val="-2919"/>
            <a:lumOff val="-4"/>
            <a:alphaOff val="0"/>
          </a:schemeClr>
        </a:solidFill>
        <a:ln w="25400" cap="flat" cmpd="sng" algn="ctr">
          <a:solidFill>
            <a:schemeClr val="accent2">
              <a:tint val="40000"/>
              <a:alpha val="90000"/>
              <a:hueOff val="3350547"/>
              <a:satOff val="-2919"/>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918808" y="1986744"/>
        <a:ext cx="237414" cy="324824"/>
      </dsp:txXfrm>
    </dsp:sp>
    <dsp:sp modelId="{8DDEE57C-0AD4-4BD4-873D-E63887945BF6}">
      <dsp:nvSpPr>
        <dsp:cNvPr id="0" name=""/>
        <dsp:cNvSpPr/>
      </dsp:nvSpPr>
      <dsp:spPr>
        <a:xfrm>
          <a:off x="7292948" y="2750451"/>
          <a:ext cx="431660" cy="431660"/>
        </a:xfrm>
        <a:prstGeom prst="downArrow">
          <a:avLst>
            <a:gd name="adj1" fmla="val 55000"/>
            <a:gd name="adj2" fmla="val 45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7390071" y="2750451"/>
        <a:ext cx="237414" cy="3248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54BC3-7F44-441B-B8CA-56D5519AAD42}">
      <dsp:nvSpPr>
        <dsp:cNvPr id="0" name=""/>
        <dsp:cNvSpPr/>
      </dsp:nvSpPr>
      <dsp:spPr>
        <a:xfrm>
          <a:off x="0" y="75445"/>
          <a:ext cx="8195871" cy="55615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b="1" kern="1200"/>
            <a:t>Develop a national approach </a:t>
          </a:r>
          <a:r>
            <a:rPr lang="en-AU" sz="1400" kern="1200"/>
            <a:t>to ameliorating the inequitable provision of career and study pathways guidance. </a:t>
          </a:r>
          <a:endParaRPr lang="en-US" sz="1400" kern="1200"/>
        </a:p>
      </dsp:txBody>
      <dsp:txXfrm>
        <a:off x="27149" y="102594"/>
        <a:ext cx="8141573" cy="501854"/>
      </dsp:txXfrm>
    </dsp:sp>
    <dsp:sp modelId="{C4A3CBA1-1E92-48E1-BC1F-F7E440F48995}">
      <dsp:nvSpPr>
        <dsp:cNvPr id="0" name=""/>
        <dsp:cNvSpPr/>
      </dsp:nvSpPr>
      <dsp:spPr>
        <a:xfrm>
          <a:off x="0" y="671918"/>
          <a:ext cx="8195871" cy="556152"/>
        </a:xfrm>
        <a:prstGeom prst="round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b="1" kern="1200"/>
            <a:t>Establish a nation-wide repository </a:t>
          </a:r>
          <a:r>
            <a:rPr lang="en-AU" sz="1400" kern="1200"/>
            <a:t>of student-centric career and study information that enhances students’ ability to make informed choices and connect with expertise. </a:t>
          </a:r>
          <a:endParaRPr lang="en-US" sz="1400" kern="1200"/>
        </a:p>
      </dsp:txBody>
      <dsp:txXfrm>
        <a:off x="27149" y="699067"/>
        <a:ext cx="8141573" cy="501854"/>
      </dsp:txXfrm>
    </dsp:sp>
    <dsp:sp modelId="{FC1D6707-9B48-4408-BBDD-32EF9EF65023}">
      <dsp:nvSpPr>
        <dsp:cNvPr id="0" name=""/>
        <dsp:cNvSpPr/>
      </dsp:nvSpPr>
      <dsp:spPr>
        <a:xfrm>
          <a:off x="0" y="1268390"/>
          <a:ext cx="8195871" cy="556152"/>
        </a:xfrm>
        <a:prstGeom prst="round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b="1" kern="1200"/>
            <a:t>Craft a national approach </a:t>
          </a:r>
          <a:r>
            <a:rPr lang="en-AU" sz="1400" kern="1200"/>
            <a:t>to assisting students and career influencers to navigate the postsecondary environment across jurisdictions. </a:t>
          </a:r>
          <a:endParaRPr lang="en-US" sz="1400" kern="1200"/>
        </a:p>
      </dsp:txBody>
      <dsp:txXfrm>
        <a:off x="27149" y="1295539"/>
        <a:ext cx="8141573" cy="501854"/>
      </dsp:txXfrm>
    </dsp:sp>
    <dsp:sp modelId="{0905EA4C-EDD3-4F9A-8BB2-933D63FC6E6D}">
      <dsp:nvSpPr>
        <dsp:cNvPr id="0" name=""/>
        <dsp:cNvSpPr/>
      </dsp:nvSpPr>
      <dsp:spPr>
        <a:xfrm>
          <a:off x="0" y="1864862"/>
          <a:ext cx="8195871" cy="556152"/>
        </a:xfrm>
        <a:prstGeom prst="round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b="1" kern="1200"/>
            <a:t>Found a national approach</a:t>
          </a:r>
          <a:r>
            <a:rPr lang="en-AU" sz="1400" kern="1200"/>
            <a:t> to the collection and analysis of data in relation to secondary pathways and education-to-work reporting.</a:t>
          </a:r>
          <a:endParaRPr lang="en-US" sz="1400" kern="1200"/>
        </a:p>
      </dsp:txBody>
      <dsp:txXfrm>
        <a:off x="27149" y="1892011"/>
        <a:ext cx="8141573" cy="501854"/>
      </dsp:txXfrm>
    </dsp:sp>
    <dsp:sp modelId="{83B1E945-3594-42D0-9E8B-D26C96083FE1}">
      <dsp:nvSpPr>
        <dsp:cNvPr id="0" name=""/>
        <dsp:cNvSpPr/>
      </dsp:nvSpPr>
      <dsp:spPr>
        <a:xfrm>
          <a:off x="0" y="2461334"/>
          <a:ext cx="8195871" cy="556152"/>
        </a:xfrm>
        <a:prstGeom prst="round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b="1" kern="1200"/>
            <a:t>Create national datasets </a:t>
          </a:r>
          <a:r>
            <a:rPr lang="en-AU" sz="1400" kern="1200"/>
            <a:t>with which to examine the changing role of disadvantage in career guidance. </a:t>
          </a:r>
          <a:endParaRPr lang="en-US" sz="1400" kern="1200"/>
        </a:p>
      </dsp:txBody>
      <dsp:txXfrm>
        <a:off x="27149" y="2488483"/>
        <a:ext cx="8141573" cy="501854"/>
      </dsp:txXfrm>
    </dsp:sp>
    <dsp:sp modelId="{C884783D-78AC-424C-854D-477BEC309058}">
      <dsp:nvSpPr>
        <dsp:cNvPr id="0" name=""/>
        <dsp:cNvSpPr/>
      </dsp:nvSpPr>
      <dsp:spPr>
        <a:xfrm>
          <a:off x="0" y="3057806"/>
          <a:ext cx="8195871" cy="556152"/>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b="1" kern="1200"/>
            <a:t>Include the student voice </a:t>
          </a:r>
          <a:r>
            <a:rPr lang="en-AU" sz="1400" kern="1200"/>
            <a:t>in policymaking.</a:t>
          </a:r>
          <a:endParaRPr lang="en-US" sz="1400" kern="1200"/>
        </a:p>
      </dsp:txBody>
      <dsp:txXfrm>
        <a:off x="27149" y="3084955"/>
        <a:ext cx="8141573" cy="5018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2BA91-5547-4F03-BE37-300A61907BD2}">
      <dsp:nvSpPr>
        <dsp:cNvPr id="0" name=""/>
        <dsp:cNvSpPr/>
      </dsp:nvSpPr>
      <dsp:spPr>
        <a:xfrm>
          <a:off x="1639174" y="1702"/>
          <a:ext cx="6556696" cy="88181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218" tIns="223982" rIns="127218" bIns="223982" numCol="1" spcCol="1270" anchor="ctr" anchorCtr="0">
          <a:noAutofit/>
        </a:bodyPr>
        <a:lstStyle/>
        <a:p>
          <a:pPr marL="0" lvl="0" indent="0" algn="l" defTabSz="666750">
            <a:lnSpc>
              <a:spcPct val="90000"/>
            </a:lnSpc>
            <a:spcBef>
              <a:spcPct val="0"/>
            </a:spcBef>
            <a:spcAft>
              <a:spcPct val="35000"/>
            </a:spcAft>
            <a:buNone/>
          </a:pPr>
          <a:r>
            <a:rPr lang="en-US" sz="1500" kern="1200"/>
            <a:t>Recognise the career practitioner role as being critical to the core business of schools. </a:t>
          </a:r>
        </a:p>
      </dsp:txBody>
      <dsp:txXfrm>
        <a:off x="1639174" y="1702"/>
        <a:ext cx="6556696" cy="881818"/>
      </dsp:txXfrm>
    </dsp:sp>
    <dsp:sp modelId="{46A77E39-C643-4882-8853-D55F31A54B9D}">
      <dsp:nvSpPr>
        <dsp:cNvPr id="0" name=""/>
        <dsp:cNvSpPr/>
      </dsp:nvSpPr>
      <dsp:spPr>
        <a:xfrm>
          <a:off x="0" y="1702"/>
          <a:ext cx="1639174" cy="88181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740" tIns="87104" rIns="86740" bIns="87104" numCol="1" spcCol="1270" anchor="ctr" anchorCtr="0">
          <a:noAutofit/>
        </a:bodyPr>
        <a:lstStyle/>
        <a:p>
          <a:pPr marL="0" lvl="0" indent="0" algn="ctr" defTabSz="844550">
            <a:lnSpc>
              <a:spcPct val="90000"/>
            </a:lnSpc>
            <a:spcBef>
              <a:spcPct val="0"/>
            </a:spcBef>
            <a:spcAft>
              <a:spcPct val="35000"/>
            </a:spcAft>
            <a:buNone/>
          </a:pPr>
          <a:r>
            <a:rPr lang="en-US" sz="1900" kern="1200"/>
            <a:t>Recognise</a:t>
          </a:r>
        </a:p>
      </dsp:txBody>
      <dsp:txXfrm>
        <a:off x="0" y="1702"/>
        <a:ext cx="1639174" cy="881818"/>
      </dsp:txXfrm>
    </dsp:sp>
    <dsp:sp modelId="{ACDCA7A0-640A-4C60-B8CE-3D9E08A8694F}">
      <dsp:nvSpPr>
        <dsp:cNvPr id="0" name=""/>
        <dsp:cNvSpPr/>
      </dsp:nvSpPr>
      <dsp:spPr>
        <a:xfrm>
          <a:off x="1639174" y="936429"/>
          <a:ext cx="6556696" cy="881818"/>
        </a:xfrm>
        <a:prstGeom prst="rect">
          <a:avLst/>
        </a:prstGeom>
        <a:solidFill>
          <a:schemeClr val="accent2">
            <a:tint val="40000"/>
            <a:alpha val="90000"/>
            <a:hueOff val="1675274"/>
            <a:satOff val="-1459"/>
            <a:lumOff val="-2"/>
            <a:alphaOff val="0"/>
          </a:schemeClr>
        </a:solidFill>
        <a:ln w="25400" cap="flat" cmpd="sng" algn="ctr">
          <a:solidFill>
            <a:schemeClr val="accent2">
              <a:tint val="40000"/>
              <a:alpha val="90000"/>
              <a:hueOff val="1675274"/>
              <a:satOff val="-1459"/>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218" tIns="223982" rIns="127218" bIns="223982" numCol="1" spcCol="1270" anchor="ctr" anchorCtr="0">
          <a:noAutofit/>
        </a:bodyPr>
        <a:lstStyle/>
        <a:p>
          <a:pPr marL="0" lvl="0" indent="0" algn="l" defTabSz="666750">
            <a:lnSpc>
              <a:spcPct val="90000"/>
            </a:lnSpc>
            <a:spcBef>
              <a:spcPct val="0"/>
            </a:spcBef>
            <a:spcAft>
              <a:spcPct val="35000"/>
            </a:spcAft>
            <a:buNone/>
          </a:pPr>
          <a:r>
            <a:rPr lang="en-US" sz="1500" kern="1200"/>
            <a:t>Ensure that career education is undertaken by qualified practitioners in conjunction with trained educators. </a:t>
          </a:r>
        </a:p>
      </dsp:txBody>
      <dsp:txXfrm>
        <a:off x="1639174" y="936429"/>
        <a:ext cx="6556696" cy="881818"/>
      </dsp:txXfrm>
    </dsp:sp>
    <dsp:sp modelId="{D108683F-7E67-44C7-85D1-69DBB17841A5}">
      <dsp:nvSpPr>
        <dsp:cNvPr id="0" name=""/>
        <dsp:cNvSpPr/>
      </dsp:nvSpPr>
      <dsp:spPr>
        <a:xfrm>
          <a:off x="0" y="936429"/>
          <a:ext cx="1639174" cy="881818"/>
        </a:xfrm>
        <a:prstGeom prst="rect">
          <a:avLst/>
        </a:prstGeom>
        <a:solidFill>
          <a:schemeClr val="accent2">
            <a:hueOff val="1560506"/>
            <a:satOff val="-1946"/>
            <a:lumOff val="458"/>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740" tIns="87104" rIns="86740" bIns="87104" numCol="1" spcCol="1270" anchor="ctr" anchorCtr="0">
          <a:noAutofit/>
        </a:bodyPr>
        <a:lstStyle/>
        <a:p>
          <a:pPr marL="0" lvl="0" indent="0" algn="ctr" defTabSz="844550">
            <a:lnSpc>
              <a:spcPct val="90000"/>
            </a:lnSpc>
            <a:spcBef>
              <a:spcPct val="0"/>
            </a:spcBef>
            <a:spcAft>
              <a:spcPct val="35000"/>
            </a:spcAft>
            <a:buNone/>
          </a:pPr>
          <a:r>
            <a:rPr lang="en-US" sz="1900" kern="1200"/>
            <a:t>Ensure</a:t>
          </a:r>
        </a:p>
      </dsp:txBody>
      <dsp:txXfrm>
        <a:off x="0" y="936429"/>
        <a:ext cx="1639174" cy="881818"/>
      </dsp:txXfrm>
    </dsp:sp>
    <dsp:sp modelId="{ED7D5B0D-6C74-43CA-A2F9-E49B517CCBD8}">
      <dsp:nvSpPr>
        <dsp:cNvPr id="0" name=""/>
        <dsp:cNvSpPr/>
      </dsp:nvSpPr>
      <dsp:spPr>
        <a:xfrm>
          <a:off x="1639174" y="1871157"/>
          <a:ext cx="6556696" cy="881818"/>
        </a:xfrm>
        <a:prstGeom prst="rect">
          <a:avLst/>
        </a:prstGeom>
        <a:solidFill>
          <a:schemeClr val="accent2">
            <a:tint val="40000"/>
            <a:alpha val="90000"/>
            <a:hueOff val="3350547"/>
            <a:satOff val="-2919"/>
            <a:lumOff val="-4"/>
            <a:alphaOff val="0"/>
          </a:schemeClr>
        </a:solidFill>
        <a:ln w="25400" cap="flat" cmpd="sng" algn="ctr">
          <a:solidFill>
            <a:schemeClr val="accent2">
              <a:tint val="40000"/>
              <a:alpha val="90000"/>
              <a:hueOff val="3350547"/>
              <a:satOff val="-2919"/>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218" tIns="223982" rIns="127218" bIns="223982" numCol="1" spcCol="1270" anchor="ctr" anchorCtr="0">
          <a:noAutofit/>
        </a:bodyPr>
        <a:lstStyle/>
        <a:p>
          <a:pPr marL="0" lvl="0" indent="0" algn="l" defTabSz="666750">
            <a:lnSpc>
              <a:spcPct val="90000"/>
            </a:lnSpc>
            <a:spcBef>
              <a:spcPct val="0"/>
            </a:spcBef>
            <a:spcAft>
              <a:spcPct val="35000"/>
            </a:spcAft>
            <a:buNone/>
          </a:pPr>
          <a:r>
            <a:rPr lang="en-US" sz="1500" kern="1200"/>
            <a:t>Make sure that career and study pathways guidance is universal and extends across the student lifecycle.</a:t>
          </a:r>
        </a:p>
      </dsp:txBody>
      <dsp:txXfrm>
        <a:off x="1639174" y="1871157"/>
        <a:ext cx="6556696" cy="881818"/>
      </dsp:txXfrm>
    </dsp:sp>
    <dsp:sp modelId="{1F0BE321-42C6-4A53-8932-10581DE2E359}">
      <dsp:nvSpPr>
        <dsp:cNvPr id="0" name=""/>
        <dsp:cNvSpPr/>
      </dsp:nvSpPr>
      <dsp:spPr>
        <a:xfrm>
          <a:off x="0" y="1871157"/>
          <a:ext cx="1639174" cy="881818"/>
        </a:xfrm>
        <a:prstGeom prst="rect">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740" tIns="87104" rIns="86740" bIns="87104" numCol="1" spcCol="1270" anchor="ctr" anchorCtr="0">
          <a:noAutofit/>
        </a:bodyPr>
        <a:lstStyle/>
        <a:p>
          <a:pPr marL="0" lvl="0" indent="0" algn="ctr" defTabSz="844550">
            <a:lnSpc>
              <a:spcPct val="90000"/>
            </a:lnSpc>
            <a:spcBef>
              <a:spcPct val="0"/>
            </a:spcBef>
            <a:spcAft>
              <a:spcPct val="35000"/>
            </a:spcAft>
            <a:buNone/>
          </a:pPr>
          <a:r>
            <a:rPr lang="en-US" sz="1900" kern="1200" dirty="0"/>
            <a:t>Extend</a:t>
          </a:r>
        </a:p>
      </dsp:txBody>
      <dsp:txXfrm>
        <a:off x="0" y="1871157"/>
        <a:ext cx="1639174" cy="881818"/>
      </dsp:txXfrm>
    </dsp:sp>
    <dsp:sp modelId="{7AA9F914-0D6B-47B0-97B2-39A9467D3812}">
      <dsp:nvSpPr>
        <dsp:cNvPr id="0" name=""/>
        <dsp:cNvSpPr/>
      </dsp:nvSpPr>
      <dsp:spPr>
        <a:xfrm>
          <a:off x="1639174" y="2805884"/>
          <a:ext cx="6556696" cy="881818"/>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218" tIns="223982" rIns="127218" bIns="223982" numCol="1" spcCol="1270" anchor="ctr" anchorCtr="0">
          <a:noAutofit/>
        </a:bodyPr>
        <a:lstStyle/>
        <a:p>
          <a:pPr marL="0" lvl="0" indent="0" algn="l" defTabSz="666750">
            <a:lnSpc>
              <a:spcPct val="90000"/>
            </a:lnSpc>
            <a:spcBef>
              <a:spcPct val="0"/>
            </a:spcBef>
            <a:spcAft>
              <a:spcPct val="35000"/>
            </a:spcAft>
            <a:buNone/>
          </a:pPr>
          <a:r>
            <a:rPr lang="en-US" sz="1500" kern="1200"/>
            <a:t>Incorporate initial career development information in preservice teacher programs.</a:t>
          </a:r>
        </a:p>
      </dsp:txBody>
      <dsp:txXfrm>
        <a:off x="1639174" y="2805884"/>
        <a:ext cx="6556696" cy="881818"/>
      </dsp:txXfrm>
    </dsp:sp>
    <dsp:sp modelId="{1EE33589-AFC6-4175-AFEB-8FAC2CC35C1B}">
      <dsp:nvSpPr>
        <dsp:cNvPr id="0" name=""/>
        <dsp:cNvSpPr/>
      </dsp:nvSpPr>
      <dsp:spPr>
        <a:xfrm>
          <a:off x="0" y="2805884"/>
          <a:ext cx="1639174" cy="881818"/>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740" tIns="87104" rIns="86740" bIns="87104" numCol="1" spcCol="1270" anchor="ctr" anchorCtr="0">
          <a:noAutofit/>
        </a:bodyPr>
        <a:lstStyle/>
        <a:p>
          <a:pPr marL="0" lvl="0" indent="0" algn="ctr" defTabSz="844550">
            <a:lnSpc>
              <a:spcPct val="90000"/>
            </a:lnSpc>
            <a:spcBef>
              <a:spcPct val="0"/>
            </a:spcBef>
            <a:spcAft>
              <a:spcPct val="35000"/>
            </a:spcAft>
            <a:buNone/>
          </a:pPr>
          <a:r>
            <a:rPr lang="en-US" sz="1900" kern="1200"/>
            <a:t>Incorporate</a:t>
          </a:r>
        </a:p>
      </dsp:txBody>
      <dsp:txXfrm>
        <a:off x="0" y="2805884"/>
        <a:ext cx="1639174" cy="88181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4E4726-AD9C-7948-8530-284FB8F9C618}" type="datetimeFigureOut">
              <a:rPr lang="en-US" smtClean="0"/>
              <a:t>10/25/2021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113E21-2F55-1844-BBA1-D281B87C0778}" type="slidenum">
              <a:rPr lang="en-US" smtClean="0"/>
              <a:t>‹#›</a:t>
            </a:fld>
            <a:endParaRPr lang="en-US"/>
          </a:p>
        </p:txBody>
      </p:sp>
    </p:spTree>
    <p:extLst>
      <p:ext uri="{BB962C8B-B14F-4D97-AF65-F5344CB8AC3E}">
        <p14:creationId xmlns:p14="http://schemas.microsoft.com/office/powerpoint/2010/main" val="11861408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0113E21-2F55-1844-BBA1-D281B87C0778}" type="slidenum">
              <a:rPr lang="en-US" smtClean="0"/>
              <a:t>1</a:t>
            </a:fld>
            <a:endParaRPr lang="en-US"/>
          </a:p>
        </p:txBody>
      </p:sp>
    </p:spTree>
    <p:extLst>
      <p:ext uri="{BB962C8B-B14F-4D97-AF65-F5344CB8AC3E}">
        <p14:creationId xmlns:p14="http://schemas.microsoft.com/office/powerpoint/2010/main" val="1373117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solidFill>
                  <a:srgbClr val="025CA0"/>
                </a:solidFill>
                <a:effectLst/>
                <a:latin typeface="Arial" panose="020B0604020202020204" pitchFamily="34" charset="0"/>
                <a:ea typeface="Calibri" panose="020F0502020204030204" pitchFamily="34" charset="0"/>
              </a:rPr>
              <a:t>Career and study pathways guidance in lower SES schools is more likely to be provided by staff who are not qualified career practitioners. </a:t>
            </a:r>
            <a:br>
              <a:rPr lang="en-AU" sz="1200" dirty="0">
                <a:solidFill>
                  <a:srgbClr val="025CA0"/>
                </a:solidFill>
                <a:effectLst/>
                <a:latin typeface="Arial" panose="020B0604020202020204" pitchFamily="34" charset="0"/>
                <a:ea typeface="Calibri" panose="020F0502020204030204" pitchFamily="34" charset="0"/>
              </a:rPr>
            </a:br>
            <a:r>
              <a:rPr lang="en-AU" sz="1200" dirty="0">
                <a:solidFill>
                  <a:srgbClr val="025CA0"/>
                </a:solidFill>
                <a:effectLst/>
                <a:latin typeface="Arial" panose="020B0604020202020204" pitchFamily="34" charset="0"/>
                <a:ea typeface="Calibri" panose="020F0502020204030204" pitchFamily="34" charset="0"/>
              </a:rPr>
              <a:t>Qualified career practitioners in lower SES schools tend to be less experienced than their peers.</a:t>
            </a:r>
          </a:p>
          <a:p>
            <a:endParaRPr lang="en-AU" dirty="0"/>
          </a:p>
        </p:txBody>
      </p:sp>
      <p:sp>
        <p:nvSpPr>
          <p:cNvPr id="4" name="Slide Number Placeholder 3"/>
          <p:cNvSpPr>
            <a:spLocks noGrp="1"/>
          </p:cNvSpPr>
          <p:nvPr>
            <p:ph type="sldNum" sz="quarter" idx="5"/>
          </p:nvPr>
        </p:nvSpPr>
        <p:spPr/>
        <p:txBody>
          <a:bodyPr/>
          <a:lstStyle/>
          <a:p>
            <a:fld id="{00113E21-2F55-1844-BBA1-D281B87C0778}" type="slidenum">
              <a:rPr lang="en-US" smtClean="0"/>
              <a:t>10</a:t>
            </a:fld>
            <a:endParaRPr lang="en-US"/>
          </a:p>
        </p:txBody>
      </p:sp>
    </p:spTree>
    <p:extLst>
      <p:ext uri="{BB962C8B-B14F-4D97-AF65-F5344CB8AC3E}">
        <p14:creationId xmlns:p14="http://schemas.microsoft.com/office/powerpoint/2010/main" val="1620955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i="1" dirty="0">
                <a:solidFill>
                  <a:srgbClr val="BF8F00"/>
                </a:solidFill>
                <a:effectLst/>
                <a:latin typeface="Arial" panose="020B0604020202020204" pitchFamily="34" charset="0"/>
                <a:ea typeface="Calibri" panose="020F0502020204030204" pitchFamily="34" charset="0"/>
              </a:rPr>
              <a:t>Only 31% of career practitioners from lower SES schools and 55% of practitioners from higher SES schools reported that the study pathway support they provided was fit for purpose. </a:t>
            </a:r>
          </a:p>
          <a:p>
            <a:r>
              <a:rPr lang="en-AU" sz="1800" dirty="0">
                <a:solidFill>
                  <a:srgbClr val="262626"/>
                </a:solidFill>
                <a:effectLst/>
                <a:latin typeface="Arial" panose="020B0604020202020204" pitchFamily="34" charset="0"/>
                <a:ea typeface="Calibri" panose="020F0502020204030204" pitchFamily="34" charset="0"/>
              </a:rPr>
              <a:t> detailed careers information in Year 1</a:t>
            </a:r>
          </a:p>
          <a:p>
            <a:endParaRPr lang="en-AU" sz="1800" dirty="0">
              <a:solidFill>
                <a:srgbClr val="262626"/>
              </a:solidFill>
              <a:effectLst/>
              <a:latin typeface="Arial" panose="020B0604020202020204" pitchFamily="34" charset="0"/>
              <a:ea typeface="Calibri" panose="020F0502020204030204" pitchFamily="34" charset="0"/>
            </a:endParaRPr>
          </a:p>
          <a:p>
            <a:pPr>
              <a:lnSpc>
                <a:spcPct val="115000"/>
              </a:lnSpc>
              <a:spcBef>
                <a:spcPts val="600"/>
              </a:spcBef>
              <a:spcAft>
                <a:spcPts val="600"/>
              </a:spcAft>
            </a:pPr>
            <a:r>
              <a:rPr lang="en-AU" sz="1800" dirty="0">
                <a:solidFill>
                  <a:srgbClr val="262626"/>
                </a:solidFill>
                <a:effectLst/>
                <a:latin typeface="Arial" panose="020B0604020202020204" pitchFamily="34" charset="0"/>
                <a:ea typeface="Calibri" panose="020F0502020204030204" pitchFamily="34" charset="0"/>
              </a:rPr>
              <a:t>Career practitioners and influencers across all settings reported being undervalued and overworked, with insufficient time and/or human resources to meet students’ needs; respondents from lower SES schools also reported limited financial resources. Although career practitioners and influencers reported that they could provide adequate guidance with their existing time and resources, students who participated later in the study disagreed that the support and guidance available to them had met their needs. </a:t>
            </a:r>
          </a:p>
          <a:p>
            <a:pPr>
              <a:lnSpc>
                <a:spcPct val="115000"/>
              </a:lnSpc>
              <a:spcBef>
                <a:spcPts val="600"/>
              </a:spcBef>
              <a:spcAft>
                <a:spcPts val="800"/>
              </a:spcAft>
            </a:pPr>
            <a:r>
              <a:rPr lang="en-AU" sz="1800" dirty="0">
                <a:solidFill>
                  <a:srgbClr val="808080"/>
                </a:solidFill>
                <a:effectLst/>
                <a:latin typeface="Arial" panose="020B0604020202020204" pitchFamily="34" charset="0"/>
                <a:ea typeface="Times New Roman" panose="02020603050405020304" pitchFamily="18" charset="0"/>
              </a:rPr>
              <a:t>Survey data in this study were split into two categories for analysis, with schools with an ICSEA score of 0 to 54 classified as lower SES and the remaining schools (ICSEA score 55 to 99) classified as higher SES.</a:t>
            </a:r>
          </a:p>
          <a:p>
            <a:r>
              <a:rPr lang="en-AU" sz="1800" dirty="0">
                <a:solidFill>
                  <a:srgbClr val="262626"/>
                </a:solidFill>
                <a:effectLst/>
                <a:latin typeface="Arial" panose="020B0604020202020204" pitchFamily="34" charset="0"/>
                <a:ea typeface="Calibri" panose="020F0502020204030204" pitchFamily="34" charset="0"/>
              </a:rPr>
              <a:t>0.</a:t>
            </a:r>
            <a:endParaRPr lang="en-AU" dirty="0"/>
          </a:p>
        </p:txBody>
      </p:sp>
      <p:sp>
        <p:nvSpPr>
          <p:cNvPr id="4" name="Slide Number Placeholder 3"/>
          <p:cNvSpPr>
            <a:spLocks noGrp="1"/>
          </p:cNvSpPr>
          <p:nvPr>
            <p:ph type="sldNum" sz="quarter" idx="5"/>
          </p:nvPr>
        </p:nvSpPr>
        <p:spPr/>
        <p:txBody>
          <a:bodyPr/>
          <a:lstStyle/>
          <a:p>
            <a:fld id="{00113E21-2F55-1844-BBA1-D281B87C0778}" type="slidenum">
              <a:rPr lang="en-US" smtClean="0"/>
              <a:t>11</a:t>
            </a:fld>
            <a:endParaRPr lang="en-US"/>
          </a:p>
        </p:txBody>
      </p:sp>
    </p:spTree>
    <p:extLst>
      <p:ext uri="{BB962C8B-B14F-4D97-AF65-F5344CB8AC3E}">
        <p14:creationId xmlns:p14="http://schemas.microsoft.com/office/powerpoint/2010/main" val="58986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solidFill>
                  <a:srgbClr val="025CA0"/>
                </a:solidFill>
                <a:effectLst/>
                <a:latin typeface="Arial" panose="020B0604020202020204" pitchFamily="34" charset="0"/>
                <a:ea typeface="Calibri" panose="020F0502020204030204" pitchFamily="34" charset="0"/>
              </a:rPr>
              <a:t>Career and study pathways guidance in lower SES schools is more likely to be provided by staff who are not qualified career practitioners. </a:t>
            </a:r>
            <a:br>
              <a:rPr lang="en-AU" sz="1200" dirty="0">
                <a:solidFill>
                  <a:srgbClr val="025CA0"/>
                </a:solidFill>
                <a:effectLst/>
                <a:latin typeface="Arial" panose="020B0604020202020204" pitchFamily="34" charset="0"/>
                <a:ea typeface="Calibri" panose="020F0502020204030204" pitchFamily="34" charset="0"/>
              </a:rPr>
            </a:br>
            <a:r>
              <a:rPr lang="en-AU" sz="1200" dirty="0">
                <a:solidFill>
                  <a:srgbClr val="025CA0"/>
                </a:solidFill>
                <a:effectLst/>
                <a:latin typeface="Arial" panose="020B0604020202020204" pitchFamily="34" charset="0"/>
                <a:ea typeface="Calibri" panose="020F0502020204030204" pitchFamily="34" charset="0"/>
              </a:rPr>
              <a:t>Qualified career practitioners in lower SES schools tend to be less experienced than their peers.</a:t>
            </a:r>
          </a:p>
          <a:p>
            <a:endParaRPr lang="en-AU" dirty="0"/>
          </a:p>
        </p:txBody>
      </p:sp>
      <p:sp>
        <p:nvSpPr>
          <p:cNvPr id="4" name="Slide Number Placeholder 3"/>
          <p:cNvSpPr>
            <a:spLocks noGrp="1"/>
          </p:cNvSpPr>
          <p:nvPr>
            <p:ph type="sldNum" sz="quarter" idx="5"/>
          </p:nvPr>
        </p:nvSpPr>
        <p:spPr/>
        <p:txBody>
          <a:bodyPr/>
          <a:lstStyle/>
          <a:p>
            <a:fld id="{00113E21-2F55-1844-BBA1-D281B87C0778}" type="slidenum">
              <a:rPr lang="en-US" smtClean="0"/>
              <a:t>12</a:t>
            </a:fld>
            <a:endParaRPr lang="en-US"/>
          </a:p>
        </p:txBody>
      </p:sp>
    </p:spTree>
    <p:extLst>
      <p:ext uri="{BB962C8B-B14F-4D97-AF65-F5344CB8AC3E}">
        <p14:creationId xmlns:p14="http://schemas.microsoft.com/office/powerpoint/2010/main" val="2337908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i="1" dirty="0">
                <a:solidFill>
                  <a:srgbClr val="262626"/>
                </a:solidFill>
                <a:effectLst/>
                <a:latin typeface="Arial" panose="020B0604020202020204" pitchFamily="34" charset="0"/>
                <a:ea typeface="Calibri" panose="020F0502020204030204" pitchFamily="34" charset="0"/>
              </a:rPr>
              <a:t>Inquiry 2</a:t>
            </a:r>
            <a:r>
              <a:rPr lang="en-AU" sz="1800" dirty="0">
                <a:solidFill>
                  <a:srgbClr val="262626"/>
                </a:solidFill>
                <a:effectLst/>
                <a:latin typeface="Arial" panose="020B0604020202020204" pitchFamily="34" charset="0"/>
                <a:ea typeface="Calibri" panose="020F0502020204030204" pitchFamily="34" charset="0"/>
              </a:rPr>
              <a:t> employed and analysed data from Bennett’s (2019a) social cognitive measure of perceived employability, which encompasses 16 aspects of study and career confidence ranging from academic self-efficacy to communication skills. Data from 6,300 participating students at three Australian universities were linked with institutional and national datasets to compare the confidence of university students from low SES backgrounds with that of their peers. </a:t>
            </a:r>
          </a:p>
          <a:p>
            <a:endParaRPr lang="en-AU" sz="1200" baseline="0" dirty="0">
              <a:effectLst/>
              <a:latin typeface="Cambria"/>
              <a:ea typeface="ＭＳ 明朝"/>
              <a:cs typeface="Times New Roman"/>
            </a:endParaRPr>
          </a:p>
        </p:txBody>
      </p:sp>
      <p:sp>
        <p:nvSpPr>
          <p:cNvPr id="4" name="Slide Number Placeholder 3"/>
          <p:cNvSpPr>
            <a:spLocks noGrp="1"/>
          </p:cNvSpPr>
          <p:nvPr>
            <p:ph type="sldNum" sz="quarter" idx="10"/>
          </p:nvPr>
        </p:nvSpPr>
        <p:spPr/>
        <p:txBody>
          <a:bodyPr/>
          <a:lstStyle/>
          <a:p>
            <a:fld id="{00113E21-2F55-1844-BBA1-D281B87C0778}" type="slidenum">
              <a:rPr lang="en-US" smtClean="0"/>
              <a:t>13</a:t>
            </a:fld>
            <a:endParaRPr lang="en-US"/>
          </a:p>
        </p:txBody>
      </p:sp>
    </p:spTree>
    <p:extLst>
      <p:ext uri="{BB962C8B-B14F-4D97-AF65-F5344CB8AC3E}">
        <p14:creationId xmlns:p14="http://schemas.microsoft.com/office/powerpoint/2010/main" val="299210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2FFC47A6-C7C7-2941-864B-E17951A56D33}" type="slidenum">
              <a:rPr lang="en-US" smtClean="0"/>
              <a:t>14</a:t>
            </a:fld>
            <a:endParaRPr lang="en-US"/>
          </a:p>
        </p:txBody>
      </p:sp>
    </p:spTree>
    <p:extLst>
      <p:ext uri="{BB962C8B-B14F-4D97-AF65-F5344CB8AC3E}">
        <p14:creationId xmlns:p14="http://schemas.microsoft.com/office/powerpoint/2010/main" val="1862583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i="1" dirty="0">
                <a:solidFill>
                  <a:srgbClr val="262626"/>
                </a:solidFill>
                <a:effectLst/>
                <a:latin typeface="Arial" panose="020B0604020202020204" pitchFamily="34" charset="0"/>
                <a:ea typeface="Calibri" panose="020F0502020204030204" pitchFamily="34" charset="0"/>
              </a:rPr>
              <a:t>Inquiry 2</a:t>
            </a:r>
            <a:r>
              <a:rPr lang="en-AU" sz="1800" dirty="0">
                <a:solidFill>
                  <a:srgbClr val="262626"/>
                </a:solidFill>
                <a:effectLst/>
                <a:latin typeface="Arial" panose="020B0604020202020204" pitchFamily="34" charset="0"/>
                <a:ea typeface="Calibri" panose="020F0502020204030204" pitchFamily="34" charset="0"/>
              </a:rPr>
              <a:t> employed and analysed data from Bennett’s (2019a) social cognitive measure of perceived employability, which encompasses 16 aspects of study and career confidence ranging from academic self-efficacy to communication skills. Data from 6,300 participating students at three Australian universities were linked with institutional and national datasets to compare the confidence of university students from low SES backgrounds with that of their peers. </a:t>
            </a:r>
          </a:p>
          <a:p>
            <a:endParaRPr lang="en-AU"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solidFill>
                  <a:srgbClr val="262626"/>
                </a:solidFill>
                <a:effectLst/>
                <a:latin typeface="Arial" panose="020B0604020202020204" pitchFamily="34" charset="0"/>
                <a:ea typeface="Calibri" panose="020F0502020204030204" pitchFamily="34" charset="0"/>
              </a:rPr>
              <a:t>Overall, the limited indication of a statistically significant difference between students from low SES backgrounds and others, across various measures of SES, particularly once ATAR was included as an explanatory variable, suggests that low SES background may play a mediating role in restricting entry into higher education (see Dockery et al., 2016), but once there, low SES students are not dramatically different from those of the general student population in both conceptualising and finding institutional support for their career aspirations.</a:t>
            </a:r>
          </a:p>
          <a:p>
            <a:endParaRPr lang="en-AU" dirty="0"/>
          </a:p>
        </p:txBody>
      </p:sp>
      <p:sp>
        <p:nvSpPr>
          <p:cNvPr id="4" name="Slide Number Placeholder 3"/>
          <p:cNvSpPr>
            <a:spLocks noGrp="1"/>
          </p:cNvSpPr>
          <p:nvPr>
            <p:ph type="sldNum" sz="quarter" idx="5"/>
          </p:nvPr>
        </p:nvSpPr>
        <p:spPr/>
        <p:txBody>
          <a:bodyPr/>
          <a:lstStyle/>
          <a:p>
            <a:fld id="{00113E21-2F55-1844-BBA1-D281B87C0778}" type="slidenum">
              <a:rPr lang="en-US" smtClean="0"/>
              <a:t>15</a:t>
            </a:fld>
            <a:endParaRPr lang="en-US"/>
          </a:p>
        </p:txBody>
      </p:sp>
    </p:spTree>
    <p:extLst>
      <p:ext uri="{BB962C8B-B14F-4D97-AF65-F5344CB8AC3E}">
        <p14:creationId xmlns:p14="http://schemas.microsoft.com/office/powerpoint/2010/main" val="1646921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i="1" dirty="0">
                <a:solidFill>
                  <a:srgbClr val="262626"/>
                </a:solidFill>
                <a:effectLst/>
                <a:latin typeface="Arial" panose="020B0604020202020204" pitchFamily="34" charset="0"/>
                <a:ea typeface="Calibri" panose="020F0502020204030204" pitchFamily="34" charset="0"/>
              </a:rPr>
              <a:t>Inquiry 2</a:t>
            </a:r>
            <a:r>
              <a:rPr lang="en-AU" sz="1800" dirty="0">
                <a:solidFill>
                  <a:srgbClr val="262626"/>
                </a:solidFill>
                <a:effectLst/>
                <a:latin typeface="Arial" panose="020B0604020202020204" pitchFamily="34" charset="0"/>
                <a:ea typeface="Calibri" panose="020F0502020204030204" pitchFamily="34" charset="0"/>
              </a:rPr>
              <a:t> employed and analysed data from Bennett’s (2019a) social cognitive measure of perceived employability, which encompasses 16 aspects of study and career confidence ranging from academic self-efficacy to communication skills. Data from 6,300 participating students at three Australian universities were linked with institutional and national datasets to compare the confidence of university students from low SES backgrounds with that of their peers. </a:t>
            </a:r>
          </a:p>
          <a:p>
            <a:endParaRPr lang="en-AU" sz="1200" baseline="0" dirty="0">
              <a:effectLst/>
              <a:latin typeface="Cambria"/>
              <a:ea typeface="ＭＳ 明朝"/>
              <a:cs typeface="Times New Roman"/>
            </a:endParaRPr>
          </a:p>
        </p:txBody>
      </p:sp>
      <p:sp>
        <p:nvSpPr>
          <p:cNvPr id="4" name="Slide Number Placeholder 3"/>
          <p:cNvSpPr>
            <a:spLocks noGrp="1"/>
          </p:cNvSpPr>
          <p:nvPr>
            <p:ph type="sldNum" sz="quarter" idx="10"/>
          </p:nvPr>
        </p:nvSpPr>
        <p:spPr/>
        <p:txBody>
          <a:bodyPr/>
          <a:lstStyle/>
          <a:p>
            <a:fld id="{00113E21-2F55-1844-BBA1-D281B87C0778}" type="slidenum">
              <a:rPr lang="en-US" smtClean="0"/>
              <a:t>16</a:t>
            </a:fld>
            <a:endParaRPr lang="en-US"/>
          </a:p>
        </p:txBody>
      </p:sp>
    </p:spTree>
    <p:extLst>
      <p:ext uri="{BB962C8B-B14F-4D97-AF65-F5344CB8AC3E}">
        <p14:creationId xmlns:p14="http://schemas.microsoft.com/office/powerpoint/2010/main" val="3242023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solidFill>
                  <a:srgbClr val="262626"/>
                </a:solidFill>
                <a:effectLst/>
                <a:latin typeface="Arial" panose="020B0604020202020204" pitchFamily="34" charset="0"/>
                <a:ea typeface="Calibri" panose="020F0502020204030204" pitchFamily="34" charset="0"/>
              </a:rPr>
              <a:t>Informed by the results of Inquiries 1 and 2, </a:t>
            </a:r>
            <a:r>
              <a:rPr lang="en-AU" sz="1800" i="1" dirty="0">
                <a:solidFill>
                  <a:srgbClr val="262626"/>
                </a:solidFill>
                <a:effectLst/>
                <a:latin typeface="Arial" panose="020B0604020202020204" pitchFamily="34" charset="0"/>
                <a:ea typeface="Calibri" panose="020F0502020204030204" pitchFamily="34" charset="0"/>
              </a:rPr>
              <a:t>I</a:t>
            </a:r>
            <a:r>
              <a:rPr lang="en-AU" sz="1800" dirty="0">
                <a:solidFill>
                  <a:srgbClr val="262626"/>
                </a:solidFill>
                <a:effectLst/>
                <a:latin typeface="Arial" panose="020B0604020202020204" pitchFamily="34" charset="0"/>
                <a:ea typeface="Calibri" panose="020F0502020204030204" pitchFamily="34" charset="0"/>
              </a:rPr>
              <a:t>nquiry 3 involved focus group interviews with 54 secondary school and undergraduate students. The focus groups were designed to enable students from low SES backgrounds to comment on the findings of Inquiries 1 and 2 and to speak of their experiences of study and career education.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800" dirty="0">
              <a:solidFill>
                <a:srgbClr val="262626"/>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solidFill>
                  <a:srgbClr val="262626"/>
                </a:solidFill>
                <a:effectLst/>
                <a:latin typeface="Arial" panose="020B0604020202020204" pitchFamily="34" charset="0"/>
                <a:ea typeface="Calibri" panose="020F0502020204030204" pitchFamily="34" charset="0"/>
              </a:rPr>
              <a:t>Key influencers identified by participants in their career and study pathways were described as enablers or “Door Openers”, and constrainers were labelled “Dream Killers”. Door Openers were often receptive to participants’ goals and helped them navigate challenges, regardless of their present study pathway (General, VET, or ATAR). Dream Killers, however, often saw study pathways as rigid and discouraged students, often quite harshly, from pursuing careers outside these rigid pathways. </a:t>
            </a:r>
            <a:r>
              <a:rPr lang="en-AU" sz="1800" dirty="0">
                <a:solidFill>
                  <a:srgbClr val="262626"/>
                </a:solidFill>
                <a:effectLst/>
                <a:latin typeface="Arial" panose="020B0604020202020204" pitchFamily="34" charset="0"/>
              </a:rPr>
              <a:t>I want to share a story. You will hear both a dream killer and a door opener in this story.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800" dirty="0">
              <a:solidFill>
                <a:srgbClr val="262626"/>
              </a:solidFill>
              <a:effectLst/>
              <a:latin typeface="Arial" panose="020B0604020202020204" pitchFamily="34" charset="0"/>
            </a:endParaRPr>
          </a:p>
          <a:p>
            <a:pPr>
              <a:lnSpc>
                <a:spcPct val="115000"/>
              </a:lnSpc>
              <a:spcBef>
                <a:spcPts val="600"/>
              </a:spcBef>
              <a:spcAft>
                <a:spcPts val="600"/>
              </a:spcAft>
            </a:pPr>
            <a:r>
              <a:rPr lang="en-AU" sz="1800" dirty="0">
                <a:solidFill>
                  <a:srgbClr val="262626"/>
                </a:solidFill>
                <a:effectLst/>
                <a:latin typeface="Arial" panose="020B0604020202020204" pitchFamily="34" charset="0"/>
                <a:ea typeface="Calibri" panose="020F0502020204030204" pitchFamily="34" charset="0"/>
              </a:rPr>
              <a:t>I was pushed into VET, really. Everything just happened at once. They spent a week throwing information at us about subjects and jobs and uni. All in the same week, they wanted me to figure out what I wanted to do. The school was very focused on pushing VET kids into their corner. The deputy principal, Mr. C., when it came to picking subjects he was focused on picking subjects with ATAR students. He didn’t actually help me pick subjects that would get me to uni., which is what I wanted. I said I wanted to do ATAR and he checked my grades on the computer. He looked at me with that look that said, “Oh honey, don’t get your hopes up”. He just handed me a yellow slip with the certificate courses that were offered at the school. The ATAR subjects were crossed off. You’re either a TAFE kid or an ATAR kid. I wasn’t smart enough for ATAR. I was pushed to the side. Angry. Dream crusher. I want to do better. My mum wants me to be better. </a:t>
            </a:r>
          </a:p>
          <a:p>
            <a:pPr>
              <a:lnSpc>
                <a:spcPct val="115000"/>
              </a:lnSpc>
              <a:spcBef>
                <a:spcPts val="600"/>
              </a:spcBef>
              <a:spcAft>
                <a:spcPts val="600"/>
              </a:spcAft>
            </a:pPr>
            <a:r>
              <a:rPr lang="en-AU" sz="1800" dirty="0">
                <a:solidFill>
                  <a:srgbClr val="262626"/>
                </a:solidFill>
                <a:effectLst/>
                <a:latin typeface="Arial" panose="020B0604020202020204" pitchFamily="34" charset="0"/>
                <a:ea typeface="Calibri" panose="020F0502020204030204" pitchFamily="34" charset="0"/>
              </a:rPr>
              <a:t>I went to you, the one teacher that had helped me when I first came to the school. You were, like, the main one all of us went to. You just had a way of telling me things. And you didn't just blurt it out and expect me to understand straight away. You gave me a chance to think about it. And if I didn’t get it, you’d explain it easier for me. You organised trips to go and see people who were working in jobs like engineering and stuff. That’s where I first got the idea of going to uni. You taught maths and knew my score. I showed you the yellow slip and you frowned. At the assembly, you found me, took my hand and marched to Mr. C. </a:t>
            </a:r>
          </a:p>
          <a:p>
            <a:pPr>
              <a:lnSpc>
                <a:spcPct val="115000"/>
              </a:lnSpc>
              <a:spcBef>
                <a:spcPts val="600"/>
              </a:spcBef>
              <a:spcAft>
                <a:spcPts val="600"/>
              </a:spcAft>
            </a:pPr>
            <a:r>
              <a:rPr lang="en-AU" sz="1800" dirty="0">
                <a:solidFill>
                  <a:srgbClr val="262626"/>
                </a:solidFill>
                <a:effectLst/>
                <a:latin typeface="Arial" panose="020B0604020202020204" pitchFamily="34" charset="0"/>
                <a:ea typeface="Calibri" panose="020F0502020204030204" pitchFamily="34" charset="0"/>
              </a:rPr>
              <a:t>“She will be in my class next year because even if she’s not getting the grades that she needs. I know that she’s passionate about it and that’s all that’s important”, you declared confidently as I stared at you. Mr. C. looked unsure. “I vouch for her”, you added.</a:t>
            </a:r>
          </a:p>
          <a:p>
            <a:pPr>
              <a:lnSpc>
                <a:spcPct val="115000"/>
              </a:lnSpc>
              <a:spcBef>
                <a:spcPts val="600"/>
              </a:spcBef>
              <a:spcAft>
                <a:spcPts val="600"/>
              </a:spcAft>
            </a:pPr>
            <a:r>
              <a:rPr lang="en-AU" sz="1800" dirty="0">
                <a:solidFill>
                  <a:srgbClr val="262626"/>
                </a:solidFill>
                <a:effectLst/>
                <a:latin typeface="Arial" panose="020B0604020202020204" pitchFamily="34" charset="0"/>
                <a:ea typeface="Calibri" panose="020F0502020204030204" pitchFamily="34" charset="0"/>
              </a:rPr>
              <a:t>It took my Mum having to really push and shove, and also getting my teachers, my other teachers, to back me up on it, to then push me across that line. In Year 11 and 12 I studied a VET course and ATAR maths and now I’m working towards uni. doing a bridging course. You treated me like a person and I had people to guide me and believe in me. That’s how I survived high school.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00113E21-2F55-1844-BBA1-D281B87C0778}" type="slidenum">
              <a:rPr lang="en-US" smtClean="0"/>
              <a:t>17</a:t>
            </a:fld>
            <a:endParaRPr lang="en-US"/>
          </a:p>
        </p:txBody>
      </p:sp>
    </p:spTree>
    <p:extLst>
      <p:ext uri="{BB962C8B-B14F-4D97-AF65-F5344CB8AC3E}">
        <p14:creationId xmlns:p14="http://schemas.microsoft.com/office/powerpoint/2010/main" val="1747699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i="1" dirty="0">
                <a:solidFill>
                  <a:srgbClr val="262626"/>
                </a:solidFill>
                <a:effectLst/>
                <a:latin typeface="Arial" panose="020B0604020202020204" pitchFamily="34" charset="0"/>
                <a:ea typeface="Calibri" panose="020F0502020204030204" pitchFamily="34" charset="0"/>
              </a:rPr>
              <a:t>Inquiry 2</a:t>
            </a:r>
            <a:r>
              <a:rPr lang="en-AU" sz="1800" dirty="0">
                <a:solidFill>
                  <a:srgbClr val="262626"/>
                </a:solidFill>
                <a:effectLst/>
                <a:latin typeface="Arial" panose="020B0604020202020204" pitchFamily="34" charset="0"/>
                <a:ea typeface="Calibri" panose="020F0502020204030204" pitchFamily="34" charset="0"/>
              </a:rPr>
              <a:t> employed and analysed data from Bennett’s (2019a) social cognitive measure of perceived employability, which encompasses 16 aspects of study and career confidence ranging from academic self-efficacy to communication skills. Data from 6,300 participating students at three Australian universities were linked with institutional and national datasets to compare the confidence of university students from low SES backgrounds with that of their peers. </a:t>
            </a:r>
          </a:p>
          <a:p>
            <a:endParaRPr lang="en-AU" sz="1200" baseline="0" dirty="0">
              <a:effectLst/>
              <a:latin typeface="Cambria"/>
              <a:ea typeface="ＭＳ 明朝"/>
              <a:cs typeface="Times New Roman"/>
            </a:endParaRPr>
          </a:p>
        </p:txBody>
      </p:sp>
      <p:sp>
        <p:nvSpPr>
          <p:cNvPr id="4" name="Slide Number Placeholder 3"/>
          <p:cNvSpPr>
            <a:spLocks noGrp="1"/>
          </p:cNvSpPr>
          <p:nvPr>
            <p:ph type="sldNum" sz="quarter" idx="10"/>
          </p:nvPr>
        </p:nvSpPr>
        <p:spPr/>
        <p:txBody>
          <a:bodyPr/>
          <a:lstStyle/>
          <a:p>
            <a:fld id="{00113E21-2F55-1844-BBA1-D281B87C0778}" type="slidenum">
              <a:rPr lang="en-US" smtClean="0"/>
              <a:t>18</a:t>
            </a:fld>
            <a:endParaRPr lang="en-US"/>
          </a:p>
        </p:txBody>
      </p:sp>
    </p:spTree>
    <p:extLst>
      <p:ext uri="{BB962C8B-B14F-4D97-AF65-F5344CB8AC3E}">
        <p14:creationId xmlns:p14="http://schemas.microsoft.com/office/powerpoint/2010/main" val="889606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pPr>
            <a:r>
              <a:rPr lang="en-AU" sz="1800" dirty="0">
                <a:solidFill>
                  <a:srgbClr val="262626"/>
                </a:solidFill>
                <a:effectLst/>
                <a:latin typeface="Arial" panose="020B0604020202020204" pitchFamily="34" charset="0"/>
                <a:ea typeface="Calibri" panose="020F0502020204030204" pitchFamily="34" charset="0"/>
              </a:rPr>
              <a:t>Focus group participants revealed that irrespective of a school’s location, type, or SES, career and study guidance in Australian schools is often limited to subject selection, with this based largely or entirely on academic grades. Moreover, guidance typically takes the form of a single short meeting after which students are streamed into classes that focus exclusively on university entrance or other pathways. </a:t>
            </a:r>
          </a:p>
          <a:p>
            <a:pPr>
              <a:lnSpc>
                <a:spcPct val="115000"/>
              </a:lnSpc>
              <a:spcBef>
                <a:spcPts val="600"/>
              </a:spcBef>
              <a:spcAft>
                <a:spcPts val="600"/>
              </a:spcAft>
            </a:pPr>
            <a:r>
              <a:rPr lang="en-AU" sz="1800" dirty="0">
                <a:solidFill>
                  <a:srgbClr val="262626"/>
                </a:solidFill>
                <a:effectLst/>
                <a:latin typeface="Arial" panose="020B0604020202020204" pitchFamily="34" charset="0"/>
                <a:ea typeface="Calibri" panose="020F0502020204030204" pitchFamily="34" charset="0"/>
              </a:rPr>
              <a:t>In line with the literature, Australian students’ postsecondary decision-making appears to be based almost entirely on academic performance, and in-depth discussions about careers, study pathways, and individual interests are rare. Study pathways information is also significantly skewed towards university study, and students are uninformed about alternative pathways into postsecondary education. Unprompted, participants in every focus group reported that students felt valued by their schools only if they were on a university pathway.</a:t>
            </a:r>
          </a:p>
          <a:p>
            <a:endParaRPr lang="en-AU" dirty="0"/>
          </a:p>
        </p:txBody>
      </p:sp>
      <p:sp>
        <p:nvSpPr>
          <p:cNvPr id="4" name="Slide Number Placeholder 3"/>
          <p:cNvSpPr>
            <a:spLocks noGrp="1"/>
          </p:cNvSpPr>
          <p:nvPr>
            <p:ph type="sldNum" sz="quarter" idx="5"/>
          </p:nvPr>
        </p:nvSpPr>
        <p:spPr/>
        <p:txBody>
          <a:bodyPr/>
          <a:lstStyle/>
          <a:p>
            <a:fld id="{00113E21-2F55-1844-BBA1-D281B87C0778}" type="slidenum">
              <a:rPr lang="en-US" smtClean="0"/>
              <a:t>19</a:t>
            </a:fld>
            <a:endParaRPr lang="en-US"/>
          </a:p>
        </p:txBody>
      </p:sp>
    </p:spTree>
    <p:extLst>
      <p:ext uri="{BB962C8B-B14F-4D97-AF65-F5344CB8AC3E}">
        <p14:creationId xmlns:p14="http://schemas.microsoft.com/office/powerpoint/2010/main" val="1748513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OECD Career Readiness project emphasises the importance to young people of thinking about, and exploring, potential work futures. This presentation reports a study of how students’ access to information on career thinking and exploration differs by socioeconomic status (SES). </a:t>
            </a:r>
            <a:endParaRPr lang="en-AU" sz="1200" baseline="0" dirty="0">
              <a:effectLst/>
              <a:latin typeface="Cambria"/>
              <a:ea typeface="ＭＳ 明朝"/>
              <a:cs typeface="Times New Roman"/>
            </a:endParaRPr>
          </a:p>
        </p:txBody>
      </p:sp>
      <p:sp>
        <p:nvSpPr>
          <p:cNvPr id="4" name="Slide Number Placeholder 3"/>
          <p:cNvSpPr>
            <a:spLocks noGrp="1"/>
          </p:cNvSpPr>
          <p:nvPr>
            <p:ph type="sldNum" sz="quarter" idx="10"/>
          </p:nvPr>
        </p:nvSpPr>
        <p:spPr/>
        <p:txBody>
          <a:bodyPr/>
          <a:lstStyle/>
          <a:p>
            <a:fld id="{00113E21-2F55-1844-BBA1-D281B87C0778}" type="slidenum">
              <a:rPr lang="en-US" smtClean="0"/>
              <a:t>2</a:t>
            </a:fld>
            <a:endParaRPr lang="en-US"/>
          </a:p>
        </p:txBody>
      </p:sp>
    </p:spTree>
    <p:extLst>
      <p:ext uri="{BB962C8B-B14F-4D97-AF65-F5344CB8AC3E}">
        <p14:creationId xmlns:p14="http://schemas.microsoft.com/office/powerpoint/2010/main" val="2125161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solidFill>
                  <a:srgbClr val="262626"/>
                </a:solidFill>
                <a:effectLst/>
                <a:latin typeface="Arial" panose="020B0604020202020204" pitchFamily="34" charset="0"/>
                <a:ea typeface="Calibri" panose="020F0502020204030204" pitchFamily="34" charset="0"/>
              </a:rPr>
              <a:t>In the final phase, the themes and issues identified by students were compared with the findings from the LSAY analysis (Inquiry 1) and students’ self-assessments of career and study confidence (Inquiry 2). Combined, the study findings informed five elements through which students’ career and study decision-making might be understood and enhanced: </a:t>
            </a:r>
          </a:p>
          <a:p>
            <a:endParaRPr lang="en-AU" dirty="0"/>
          </a:p>
        </p:txBody>
      </p:sp>
      <p:sp>
        <p:nvSpPr>
          <p:cNvPr id="4" name="Slide Number Placeholder 3"/>
          <p:cNvSpPr>
            <a:spLocks noGrp="1"/>
          </p:cNvSpPr>
          <p:nvPr>
            <p:ph type="sldNum" sz="quarter" idx="5"/>
          </p:nvPr>
        </p:nvSpPr>
        <p:spPr/>
        <p:txBody>
          <a:bodyPr/>
          <a:lstStyle/>
          <a:p>
            <a:fld id="{00113E21-2F55-1844-BBA1-D281B87C0778}" type="slidenum">
              <a:rPr lang="en-US" smtClean="0"/>
              <a:t>20</a:t>
            </a:fld>
            <a:endParaRPr lang="en-US"/>
          </a:p>
        </p:txBody>
      </p:sp>
    </p:spTree>
    <p:extLst>
      <p:ext uri="{BB962C8B-B14F-4D97-AF65-F5344CB8AC3E}">
        <p14:creationId xmlns:p14="http://schemas.microsoft.com/office/powerpoint/2010/main" val="4163863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pPr>
            <a:r>
              <a:rPr lang="en-AU" sz="1800" dirty="0">
                <a:solidFill>
                  <a:srgbClr val="262626"/>
                </a:solidFill>
                <a:effectLst/>
                <a:latin typeface="Arial" panose="020B0604020202020204" pitchFamily="34" charset="0"/>
                <a:ea typeface="Calibri" panose="020F0502020204030204" pitchFamily="34" charset="0"/>
              </a:rPr>
              <a:t>The study concludes that effective career and study guidance is dependent on students’ (unequal) access to qualified career practitioners or, in many cases, to teachers with career guidance duties and little or no career and study guidance training. In cases where there is no qualified practitioner, Australian students are mystified by the multiple, state-based pathways they see online or in generic fliers. The result is that many Australian students base essential career and study decisions on information from parents, peers, and social media.</a:t>
            </a:r>
          </a:p>
          <a:p>
            <a:pPr>
              <a:lnSpc>
                <a:spcPct val="115000"/>
              </a:lnSpc>
              <a:spcBef>
                <a:spcPts val="600"/>
              </a:spcBef>
              <a:spcAft>
                <a:spcPts val="600"/>
              </a:spcAft>
            </a:pPr>
            <a:r>
              <a:rPr lang="en-AU" sz="1800" dirty="0">
                <a:solidFill>
                  <a:srgbClr val="262626"/>
                </a:solidFill>
                <a:effectLst/>
                <a:latin typeface="Arial" panose="020B0604020202020204" pitchFamily="34" charset="0"/>
                <a:ea typeface="Calibri" panose="020F0502020204030204" pitchFamily="34" charset="0"/>
              </a:rPr>
              <a:t>Students from disadvantaged groups experience higher rates of postsecondary attrition and deferral and poorer graduate employment outcomes. Despite considerable attention, we find there to be inequitable provision of careers and study information from the early years of secondary school. The impacts of this are long-lasting.</a:t>
            </a:r>
          </a:p>
          <a:p>
            <a:pPr>
              <a:lnSpc>
                <a:spcPct val="115000"/>
              </a:lnSpc>
              <a:spcBef>
                <a:spcPts val="600"/>
              </a:spcBef>
              <a:spcAft>
                <a:spcPts val="600"/>
              </a:spcAft>
            </a:pPr>
            <a:r>
              <a:rPr lang="en-AU" sz="1800" dirty="0">
                <a:solidFill>
                  <a:srgbClr val="262626"/>
                </a:solidFill>
                <a:effectLst/>
                <a:latin typeface="Arial" panose="020B0604020202020204" pitchFamily="34" charset="0"/>
                <a:ea typeface="Calibri" panose="020F0502020204030204" pitchFamily="34" charset="0"/>
              </a:rPr>
              <a:t>The COVID-19 pandemic is the most recent of numerous factors that combine to adversely impact disadvantaged students. The lessons of previous recessions and other macro-economic disruptors highlight that the immediate and longer term impacts of the pandemic will be felt most keenly by students and workers with disadvantage. We conclude that without urgent action, the impacts of disadvantage will become irreparable, exacerbated by an increasingly diversified student population, labour market changes marked by the fourth industrial revolution, and the longer term impacts of COVID-19. </a:t>
            </a:r>
          </a:p>
          <a:p>
            <a:pPr>
              <a:lnSpc>
                <a:spcPct val="115000"/>
              </a:lnSpc>
              <a:spcBef>
                <a:spcPts val="600"/>
              </a:spcBef>
              <a:spcAft>
                <a:spcPts val="600"/>
              </a:spcAft>
            </a:pPr>
            <a:r>
              <a:rPr lang="en-AU" sz="1800" dirty="0">
                <a:solidFill>
                  <a:srgbClr val="262626"/>
                </a:solidFill>
                <a:effectLst/>
                <a:latin typeface="Arial" panose="020B0604020202020204" pitchFamily="34" charset="0"/>
                <a:ea typeface="Calibri" panose="020F0502020204030204" pitchFamily="34" charset="0"/>
              </a:rPr>
              <a:t>The study outcomes have significant potential to improve access to effective careers and study information, with a particular focus on students from disadvantaged groups and those who seek to assist them. We urge policymakers and sector leaders to collaborate on both short-term and longer term bipartisan solutions. We advocate for careers information that introduces multiple study and career pathways and that these pathways be valued equally. The following recommendations are made to advance these aims.</a:t>
            </a:r>
          </a:p>
          <a:p>
            <a:endParaRPr lang="en-AU" dirty="0"/>
          </a:p>
        </p:txBody>
      </p:sp>
      <p:sp>
        <p:nvSpPr>
          <p:cNvPr id="4" name="Slide Number Placeholder 3"/>
          <p:cNvSpPr>
            <a:spLocks noGrp="1"/>
          </p:cNvSpPr>
          <p:nvPr>
            <p:ph type="sldNum" sz="quarter" idx="5"/>
          </p:nvPr>
        </p:nvSpPr>
        <p:spPr/>
        <p:txBody>
          <a:bodyPr/>
          <a:lstStyle/>
          <a:p>
            <a:fld id="{00113E21-2F55-1844-BBA1-D281B87C0778}" type="slidenum">
              <a:rPr lang="en-US" smtClean="0"/>
              <a:t>21</a:t>
            </a:fld>
            <a:endParaRPr lang="en-US"/>
          </a:p>
        </p:txBody>
      </p:sp>
    </p:spTree>
    <p:extLst>
      <p:ext uri="{BB962C8B-B14F-4D97-AF65-F5344CB8AC3E}">
        <p14:creationId xmlns:p14="http://schemas.microsoft.com/office/powerpoint/2010/main" val="2068072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0113E21-2F55-1844-BBA1-D281B87C0778}" type="slidenum">
              <a:rPr lang="en-US" smtClean="0"/>
              <a:t>23</a:t>
            </a:fld>
            <a:endParaRPr lang="en-US"/>
          </a:p>
        </p:txBody>
      </p:sp>
    </p:spTree>
    <p:extLst>
      <p:ext uri="{BB962C8B-B14F-4D97-AF65-F5344CB8AC3E}">
        <p14:creationId xmlns:p14="http://schemas.microsoft.com/office/powerpoint/2010/main" val="4113650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aseline="0" dirty="0">
              <a:effectLst/>
              <a:latin typeface="Cambria"/>
              <a:ea typeface="ＭＳ 明朝"/>
              <a:cs typeface="Times New Roman"/>
            </a:endParaRPr>
          </a:p>
        </p:txBody>
      </p:sp>
      <p:sp>
        <p:nvSpPr>
          <p:cNvPr id="4" name="Slide Number Placeholder 3"/>
          <p:cNvSpPr>
            <a:spLocks noGrp="1"/>
          </p:cNvSpPr>
          <p:nvPr>
            <p:ph type="sldNum" sz="quarter" idx="10"/>
          </p:nvPr>
        </p:nvSpPr>
        <p:spPr/>
        <p:txBody>
          <a:bodyPr/>
          <a:lstStyle/>
          <a:p>
            <a:fld id="{00113E21-2F55-1844-BBA1-D281B87C0778}" type="slidenum">
              <a:rPr lang="en-US" smtClean="0"/>
              <a:t>24</a:t>
            </a:fld>
            <a:endParaRPr lang="en-US"/>
          </a:p>
        </p:txBody>
      </p:sp>
    </p:spTree>
    <p:extLst>
      <p:ext uri="{BB962C8B-B14F-4D97-AF65-F5344CB8AC3E}">
        <p14:creationId xmlns:p14="http://schemas.microsoft.com/office/powerpoint/2010/main" val="3731477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Our study was funded by…</a:t>
            </a:r>
            <a:endParaRPr lang="en-AU" sz="1200" baseline="0" dirty="0">
              <a:effectLst/>
              <a:latin typeface="Cambria"/>
              <a:ea typeface="ＭＳ 明朝"/>
              <a:cs typeface="Times New Roman"/>
            </a:endParaRPr>
          </a:p>
        </p:txBody>
      </p:sp>
      <p:sp>
        <p:nvSpPr>
          <p:cNvPr id="4" name="Slide Number Placeholder 3"/>
          <p:cNvSpPr>
            <a:spLocks noGrp="1"/>
          </p:cNvSpPr>
          <p:nvPr>
            <p:ph type="sldNum" sz="quarter" idx="10"/>
          </p:nvPr>
        </p:nvSpPr>
        <p:spPr/>
        <p:txBody>
          <a:bodyPr/>
          <a:lstStyle/>
          <a:p>
            <a:fld id="{00113E21-2F55-1844-BBA1-D281B87C0778}" type="slidenum">
              <a:rPr lang="en-US" smtClean="0"/>
              <a:t>3</a:t>
            </a:fld>
            <a:endParaRPr lang="en-US"/>
          </a:p>
        </p:txBody>
      </p:sp>
    </p:spTree>
    <p:extLst>
      <p:ext uri="{BB962C8B-B14F-4D97-AF65-F5344CB8AC3E}">
        <p14:creationId xmlns:p14="http://schemas.microsoft.com/office/powerpoint/2010/main" val="170311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AU" sz="1200" dirty="0">
                <a:effectLst/>
                <a:latin typeface="Calibri" panose="020F0502020204030204" pitchFamily="34" charset="0"/>
                <a:ea typeface="Calibri" panose="020F0502020204030204" pitchFamily="34" charset="0"/>
                <a:cs typeface="Times New Roman" panose="02020603050405020304" pitchFamily="18" charset="0"/>
              </a:rPr>
              <a:t>To understand changes in career-related advice over more than two decades (n&gt;59,000 responses), the researchers employed multivariate logistic regression analysis with data from the Longitudinal Surveys of Australian Youth (LSAY) and we undertook a literature review. </a:t>
            </a:r>
          </a:p>
          <a:p>
            <a:pPr marL="0" marR="0" lvl="0" indent="0" algn="l" defTabSz="457200" rtl="0" eaLnBrk="1" fontAlgn="auto" latinLnBrk="0" hangingPunct="1">
              <a:lnSpc>
                <a:spcPct val="107000"/>
              </a:lnSpc>
              <a:spcBef>
                <a:spcPts val="0"/>
              </a:spcBef>
              <a:spcAft>
                <a:spcPts val="800"/>
              </a:spcAft>
              <a:buClrTx/>
              <a:buSzTx/>
              <a:buFontTx/>
              <a:buNone/>
              <a:tabLst/>
              <a:defRPr/>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lang="en-AU" sz="1200" dirty="0">
                <a:effectLst/>
                <a:latin typeface="Calibri" panose="020F0502020204030204" pitchFamily="34" charset="0"/>
                <a:ea typeface="Calibri" panose="020F0502020204030204" pitchFamily="34" charset="0"/>
                <a:cs typeface="Times New Roman" panose="02020603050405020304" pitchFamily="18" charset="0"/>
              </a:rPr>
              <a:t>Next, we surveyed secondary school career advisors and career influencers across Australia. We had just under 100 responses.</a:t>
            </a:r>
          </a:p>
          <a:p>
            <a:pPr>
              <a:lnSpc>
                <a:spcPct val="107000"/>
              </a:lnSpc>
              <a:spcAft>
                <a:spcPts val="800"/>
              </a:spcAft>
            </a:pPr>
            <a:endParaRPr lang="en-AU" sz="1200" baseline="0" dirty="0">
              <a:effectLst/>
              <a:latin typeface="Cambria"/>
              <a:ea typeface="ＭＳ 明朝"/>
              <a:cs typeface="Times New Roman"/>
            </a:endParaRPr>
          </a:p>
          <a:p>
            <a:pPr marL="0" marR="0" lvl="0" indent="0" algn="l" defTabSz="457200" rtl="0" eaLnBrk="1" fontAlgn="auto" latinLnBrk="0" hangingPunct="1">
              <a:lnSpc>
                <a:spcPct val="107000"/>
              </a:lnSpc>
              <a:spcBef>
                <a:spcPts val="0"/>
              </a:spcBef>
              <a:spcAft>
                <a:spcPts val="800"/>
              </a:spcAft>
              <a:buClrTx/>
              <a:buSzTx/>
              <a:buFontTx/>
              <a:buNone/>
              <a:tabLst/>
              <a:defRPr/>
            </a:pPr>
            <a:r>
              <a:rPr lang="en-AU"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then analysed data from a freely available self-assessment tool via which university students reported their perceived employability (n=6,300), using multivariate linear regression.</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200" baseline="0" dirty="0">
              <a:effectLst/>
              <a:latin typeface="Cambria"/>
              <a:ea typeface="ＭＳ 明朝"/>
              <a:cs typeface="Times New Roman"/>
            </a:endParaRPr>
          </a:p>
          <a:p>
            <a:pPr>
              <a:lnSpc>
                <a:spcPct val="107000"/>
              </a:lnSpc>
              <a:spcAft>
                <a:spcPts val="800"/>
              </a:spcAft>
            </a:pPr>
            <a:r>
              <a:rPr lang="en-AU" sz="1200" baseline="0" dirty="0">
                <a:effectLst/>
                <a:latin typeface="Cambria"/>
                <a:ea typeface="ＭＳ 明朝"/>
                <a:cs typeface="Times New Roman"/>
              </a:rPr>
              <a:t>We also talked with students at university and high school and with career practitioners and career influencers. </a:t>
            </a:r>
          </a:p>
        </p:txBody>
      </p:sp>
      <p:sp>
        <p:nvSpPr>
          <p:cNvPr id="4" name="Slide Number Placeholder 3"/>
          <p:cNvSpPr>
            <a:spLocks noGrp="1"/>
          </p:cNvSpPr>
          <p:nvPr>
            <p:ph type="sldNum" sz="quarter" idx="10"/>
          </p:nvPr>
        </p:nvSpPr>
        <p:spPr/>
        <p:txBody>
          <a:bodyPr/>
          <a:lstStyle/>
          <a:p>
            <a:fld id="{00113E21-2F55-1844-BBA1-D281B87C0778}" type="slidenum">
              <a:rPr lang="en-US" smtClean="0"/>
              <a:t>4</a:t>
            </a:fld>
            <a:endParaRPr lang="en-US"/>
          </a:p>
        </p:txBody>
      </p:sp>
    </p:spTree>
    <p:extLst>
      <p:ext uri="{BB962C8B-B14F-4D97-AF65-F5344CB8AC3E}">
        <p14:creationId xmlns:p14="http://schemas.microsoft.com/office/powerpoint/2010/main" val="657368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pPr>
            <a:r>
              <a:rPr lang="en-AU" sz="1800" i="1" dirty="0">
                <a:solidFill>
                  <a:srgbClr val="262626"/>
                </a:solidFill>
                <a:effectLst/>
                <a:latin typeface="Arial" panose="020B0604020202020204" pitchFamily="34" charset="0"/>
                <a:ea typeface="Calibri" panose="020F0502020204030204" pitchFamily="34" charset="0"/>
              </a:rPr>
              <a:t>Inquiry 1 </a:t>
            </a:r>
            <a:r>
              <a:rPr lang="en-AU" sz="1800" dirty="0">
                <a:solidFill>
                  <a:srgbClr val="262626"/>
                </a:solidFill>
                <a:effectLst/>
                <a:latin typeface="Arial" panose="020B0604020202020204" pitchFamily="34" charset="0"/>
                <a:ea typeface="Calibri" panose="020F0502020204030204" pitchFamily="34" charset="0"/>
              </a:rPr>
              <a:t>sought to better understand study pathways and careers support as experienced by students and influencers within low SES and other secondary schools. This involved a literature review and analysis of data from the Longitudinal Surveys of Australian Youth (LSAY).</a:t>
            </a:r>
          </a:p>
          <a:p>
            <a:pPr>
              <a:lnSpc>
                <a:spcPct val="115000"/>
              </a:lnSpc>
              <a:spcBef>
                <a:spcPts val="600"/>
              </a:spcBef>
              <a:spcAft>
                <a:spcPts val="600"/>
              </a:spcAft>
            </a:pPr>
            <a:endParaRPr lang="en-AU" sz="1800" dirty="0">
              <a:solidFill>
                <a:srgbClr val="262626"/>
              </a:solidFill>
              <a:effectLst/>
              <a:latin typeface="Arial" panose="020B0604020202020204" pitchFamily="34" charset="0"/>
              <a:ea typeface="Calibri" panose="020F0502020204030204" pitchFamily="34" charset="0"/>
            </a:endParaRPr>
          </a:p>
          <a:p>
            <a:pPr>
              <a:lnSpc>
                <a:spcPct val="115000"/>
              </a:lnSpc>
              <a:spcBef>
                <a:spcPts val="600"/>
              </a:spcBef>
              <a:spcAft>
                <a:spcPts val="600"/>
              </a:spcAft>
            </a:pPr>
            <a:r>
              <a:rPr lang="en-AU" sz="1800" dirty="0">
                <a:solidFill>
                  <a:srgbClr val="262626"/>
                </a:solidFill>
                <a:effectLst/>
                <a:latin typeface="Arial" panose="020B0604020202020204" pitchFamily="34" charset="0"/>
                <a:ea typeface="Calibri" panose="020F0502020204030204" pitchFamily="34" charset="0"/>
              </a:rPr>
              <a:t> The literature review</a:t>
            </a:r>
            <a:r>
              <a:rPr lang="en-AU" sz="1800" b="1" dirty="0">
                <a:solidFill>
                  <a:srgbClr val="262626"/>
                </a:solidFill>
                <a:effectLst/>
                <a:latin typeface="Arial" panose="020B0604020202020204" pitchFamily="34" charset="0"/>
                <a:ea typeface="Calibri" panose="020F0502020204030204" pitchFamily="34" charset="0"/>
              </a:rPr>
              <a:t> </a:t>
            </a:r>
            <a:r>
              <a:rPr lang="en-AU" sz="1800" dirty="0">
                <a:solidFill>
                  <a:srgbClr val="262626"/>
                </a:solidFill>
                <a:effectLst/>
                <a:latin typeface="Arial" panose="020B0604020202020204" pitchFamily="34" charset="0"/>
                <a:ea typeface="Calibri" panose="020F0502020204030204" pitchFamily="34" charset="0"/>
              </a:rPr>
              <a:t>paid particular attention to literature on students from low SES backgrounds. The review</a:t>
            </a:r>
            <a:r>
              <a:rPr lang="en-AU" sz="1800" b="1" dirty="0">
                <a:solidFill>
                  <a:srgbClr val="262626"/>
                </a:solidFill>
                <a:effectLst/>
                <a:latin typeface="Arial" panose="020B0604020202020204" pitchFamily="34" charset="0"/>
                <a:ea typeface="Calibri" panose="020F0502020204030204" pitchFamily="34" charset="0"/>
              </a:rPr>
              <a:t> </a:t>
            </a:r>
            <a:r>
              <a:rPr lang="en-AU" sz="1800" dirty="0">
                <a:solidFill>
                  <a:srgbClr val="262626"/>
                </a:solidFill>
                <a:effectLst/>
                <a:latin typeface="Arial" panose="020B0604020202020204" pitchFamily="34" charset="0"/>
                <a:ea typeface="Calibri" panose="020F0502020204030204" pitchFamily="34" charset="0"/>
              </a:rPr>
              <a:t>highlighted the paucity of research focused on study options, pathways, and careers for people from disadvantaged groups alongside inequitable access to career and study information given by qualified career practitioners.</a:t>
            </a:r>
          </a:p>
          <a:p>
            <a:pPr>
              <a:lnSpc>
                <a:spcPct val="115000"/>
              </a:lnSpc>
              <a:spcBef>
                <a:spcPts val="600"/>
              </a:spcBef>
              <a:spcAft>
                <a:spcPts val="600"/>
              </a:spcAft>
            </a:pPr>
            <a:endParaRPr lang="en-AU" sz="1800" dirty="0">
              <a:solidFill>
                <a:srgbClr val="262626"/>
              </a:solidFill>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00113E21-2F55-1844-BBA1-D281B87C0778}" type="slidenum">
              <a:rPr lang="en-US" smtClean="0"/>
              <a:t>5</a:t>
            </a:fld>
            <a:endParaRPr lang="en-US"/>
          </a:p>
        </p:txBody>
      </p:sp>
    </p:spTree>
    <p:extLst>
      <p:ext uri="{BB962C8B-B14F-4D97-AF65-F5344CB8AC3E}">
        <p14:creationId xmlns:p14="http://schemas.microsoft.com/office/powerpoint/2010/main" val="2456785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solidFill>
                  <a:srgbClr val="000000"/>
                </a:solidFill>
                <a:effectLst/>
                <a:latin typeface="Arial" panose="020B0604020202020204" pitchFamily="34" charset="0"/>
                <a:ea typeface="Calibri" panose="020F0502020204030204" pitchFamily="34" charset="0"/>
              </a:rPr>
              <a:t>This figure shows the incidence of access to each type of information reported in Y98 LSAY cohort by SES quartile. A clear pattern is evident in which students from higher SES backgrounds were more likely to access information about university courses. This is also true of more general information </a:t>
            </a:r>
            <a:r>
              <a:rPr lang="en-AU" sz="1800" dirty="0">
                <a:solidFill>
                  <a:srgbClr val="262626"/>
                </a:solidFill>
                <a:effectLst/>
                <a:latin typeface="Arial" panose="020B0604020202020204" pitchFamily="34" charset="0"/>
                <a:ea typeface="Calibri" panose="020F0502020204030204" pitchFamily="34" charset="0"/>
              </a:rPr>
              <a:t>about potential careers of interest, albeit with a less pronounced SES gradient. In contrast, for this cohort, coming from a lower SES background was associated with a higher likelihood of TAFE information. </a:t>
            </a:r>
            <a:endParaRPr lang="en-AU" dirty="0"/>
          </a:p>
        </p:txBody>
      </p:sp>
      <p:sp>
        <p:nvSpPr>
          <p:cNvPr id="4" name="Slide Number Placeholder 3"/>
          <p:cNvSpPr>
            <a:spLocks noGrp="1"/>
          </p:cNvSpPr>
          <p:nvPr>
            <p:ph type="sldNum" sz="quarter" idx="5"/>
          </p:nvPr>
        </p:nvSpPr>
        <p:spPr/>
        <p:txBody>
          <a:bodyPr/>
          <a:lstStyle/>
          <a:p>
            <a:fld id="{00113E21-2F55-1844-BBA1-D281B87C0778}" type="slidenum">
              <a:rPr lang="en-US" smtClean="0"/>
              <a:t>6</a:t>
            </a:fld>
            <a:endParaRPr lang="en-US"/>
          </a:p>
        </p:txBody>
      </p:sp>
    </p:spTree>
    <p:extLst>
      <p:ext uri="{BB962C8B-B14F-4D97-AF65-F5344CB8AC3E}">
        <p14:creationId xmlns:p14="http://schemas.microsoft.com/office/powerpoint/2010/main" val="366126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pPr>
            <a:r>
              <a:rPr lang="en-AU" sz="1800" dirty="0">
                <a:solidFill>
                  <a:srgbClr val="262626"/>
                </a:solidFill>
                <a:effectLst/>
                <a:latin typeface="Arial" panose="020B0604020202020204" pitchFamily="34" charset="0"/>
                <a:ea typeface="Calibri" panose="020F0502020204030204" pitchFamily="34" charset="0"/>
              </a:rPr>
              <a:t>Figure 7 depicts the SES gradients in participation for selected careers information activities for Year 12 students from 2015. All the careers information activities displayed significant differences across SES quartiles. Students from higher SES backgrounds were more likely to access information about university courses, while low SES students were more likely to access information on nonprofessional pathways. </a:t>
            </a:r>
          </a:p>
          <a:p>
            <a:pPr>
              <a:lnSpc>
                <a:spcPct val="115000"/>
              </a:lnSpc>
              <a:spcBef>
                <a:spcPts val="600"/>
              </a:spcBef>
              <a:spcAft>
                <a:spcPts val="600"/>
              </a:spcAft>
            </a:pPr>
            <a:endParaRPr lang="en-AU" sz="1800" dirty="0">
              <a:solidFill>
                <a:srgbClr val="262626"/>
              </a:solidFill>
              <a:effectLst/>
              <a:latin typeface="Arial" panose="020B0604020202020204" pitchFamily="34" charset="0"/>
              <a:ea typeface="Calibri" panose="020F0502020204030204" pitchFamily="34" charset="0"/>
            </a:endParaRPr>
          </a:p>
          <a:p>
            <a:pPr>
              <a:lnSpc>
                <a:spcPct val="115000"/>
              </a:lnSpc>
              <a:spcBef>
                <a:spcPts val="600"/>
              </a:spcBef>
              <a:spcAft>
                <a:spcPts val="600"/>
              </a:spcAft>
            </a:pPr>
            <a:r>
              <a:rPr lang="en-AU" sz="1800" dirty="0">
                <a:solidFill>
                  <a:srgbClr val="262626"/>
                </a:solidFill>
                <a:effectLst/>
                <a:latin typeface="Arial" panose="020B0604020202020204" pitchFamily="34" charset="0"/>
                <a:ea typeface="Calibri" panose="020F0502020204030204" pitchFamily="34" charset="0"/>
              </a:rPr>
              <a:t>This is a similar pattern to that seen in the 1998 data, collected 17 years earlier. </a:t>
            </a:r>
          </a:p>
        </p:txBody>
      </p:sp>
      <p:sp>
        <p:nvSpPr>
          <p:cNvPr id="4" name="Slide Number Placeholder 3"/>
          <p:cNvSpPr>
            <a:spLocks noGrp="1"/>
          </p:cNvSpPr>
          <p:nvPr>
            <p:ph type="sldNum" sz="quarter" idx="5"/>
          </p:nvPr>
        </p:nvSpPr>
        <p:spPr/>
        <p:txBody>
          <a:bodyPr/>
          <a:lstStyle/>
          <a:p>
            <a:fld id="{00113E21-2F55-1844-BBA1-D281B87C0778}" type="slidenum">
              <a:rPr lang="en-US" smtClean="0"/>
              <a:t>7</a:t>
            </a:fld>
            <a:endParaRPr lang="en-US"/>
          </a:p>
        </p:txBody>
      </p:sp>
    </p:spTree>
    <p:extLst>
      <p:ext uri="{BB962C8B-B14F-4D97-AF65-F5344CB8AC3E}">
        <p14:creationId xmlns:p14="http://schemas.microsoft.com/office/powerpoint/2010/main" val="122092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pPr>
            <a:r>
              <a:rPr lang="en-AU" sz="1200" dirty="0">
                <a:solidFill>
                  <a:srgbClr val="262626"/>
                </a:solidFill>
                <a:effectLst/>
                <a:latin typeface="Arial" panose="020B0604020202020204" pitchFamily="34" charset="0"/>
                <a:ea typeface="Calibri" panose="020F0502020204030204" pitchFamily="34" charset="0"/>
              </a:rPr>
              <a:t>Extensive analysis of data from the LSAY collected between 1998 and 2015 focused on career guidance and information received by students in Years 11 and 12. The analysis drew on five LSAY cohorts launched in 1998, 2003, 2006, 2009, and 2015, and each commenced with nationally representative samples of around 14,000 high school students. These provided over 50,000 pooled observations for multivariate analysis of careers information accessed by students in Years 11 and 12.</a:t>
            </a:r>
          </a:p>
          <a:p>
            <a:pPr>
              <a:lnSpc>
                <a:spcPct val="115000"/>
              </a:lnSpc>
              <a:spcBef>
                <a:spcPts val="600"/>
              </a:spcBef>
              <a:spcAft>
                <a:spcPts val="600"/>
              </a:spcAft>
            </a:pPr>
            <a:endParaRPr lang="en-AU" sz="1200" dirty="0">
              <a:solidFill>
                <a:srgbClr val="262626"/>
              </a:solidFill>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00113E21-2F55-1844-BBA1-D281B87C0778}" type="slidenum">
              <a:rPr lang="en-US" smtClean="0"/>
              <a:t>8</a:t>
            </a:fld>
            <a:endParaRPr lang="en-US"/>
          </a:p>
        </p:txBody>
      </p:sp>
    </p:spTree>
    <p:extLst>
      <p:ext uri="{BB962C8B-B14F-4D97-AF65-F5344CB8AC3E}">
        <p14:creationId xmlns:p14="http://schemas.microsoft.com/office/powerpoint/2010/main" val="2314284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OECD Career Readiness project emphasises the importance to young people of thinking about, and exploring, potential work futures. This presentation reports a study of how students’ access to information on career thinking and exploration differs by socioeconomic status (SES).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1200" baseline="0" dirty="0">
              <a:effectLst/>
              <a:latin typeface="Cambria"/>
              <a:ea typeface="ＭＳ 明朝"/>
              <a:cs typeface="Times New Roman"/>
            </a:endParaRPr>
          </a:p>
        </p:txBody>
      </p:sp>
      <p:sp>
        <p:nvSpPr>
          <p:cNvPr id="4" name="Slide Number Placeholder 3"/>
          <p:cNvSpPr>
            <a:spLocks noGrp="1"/>
          </p:cNvSpPr>
          <p:nvPr>
            <p:ph type="sldNum" sz="quarter" idx="10"/>
          </p:nvPr>
        </p:nvSpPr>
        <p:spPr/>
        <p:txBody>
          <a:bodyPr/>
          <a:lstStyle/>
          <a:p>
            <a:fld id="{00113E21-2F55-1844-BBA1-D281B87C0778}" type="slidenum">
              <a:rPr lang="en-US" smtClean="0"/>
              <a:t>9</a:t>
            </a:fld>
            <a:endParaRPr lang="en-US"/>
          </a:p>
        </p:txBody>
      </p:sp>
    </p:spTree>
    <p:extLst>
      <p:ext uri="{BB962C8B-B14F-4D97-AF65-F5344CB8AC3E}">
        <p14:creationId xmlns:p14="http://schemas.microsoft.com/office/powerpoint/2010/main" val="2110187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111C4191-821E-5244-A40A-07B58C63E637}"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F0943-7AAB-8B4B-8EDB-50BFB848CA93}" type="slidenum">
              <a:rPr lang="en-US" smtClean="0"/>
              <a:t>‹#›</a:t>
            </a:fld>
            <a:endParaRPr lang="en-US"/>
          </a:p>
        </p:txBody>
      </p:sp>
    </p:spTree>
    <p:extLst>
      <p:ext uri="{BB962C8B-B14F-4D97-AF65-F5344CB8AC3E}">
        <p14:creationId xmlns:p14="http://schemas.microsoft.com/office/powerpoint/2010/main" val="3482444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111C4191-821E-5244-A40A-07B58C63E637}"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F0943-7AAB-8B4B-8EDB-50BFB848CA93}" type="slidenum">
              <a:rPr lang="en-US" smtClean="0"/>
              <a:t>‹#›</a:t>
            </a:fld>
            <a:endParaRPr lang="en-US"/>
          </a:p>
        </p:txBody>
      </p:sp>
    </p:spTree>
    <p:extLst>
      <p:ext uri="{BB962C8B-B14F-4D97-AF65-F5344CB8AC3E}">
        <p14:creationId xmlns:p14="http://schemas.microsoft.com/office/powerpoint/2010/main" val="454910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111C4191-821E-5244-A40A-07B58C63E637}"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F0943-7AAB-8B4B-8EDB-50BFB848CA93}" type="slidenum">
              <a:rPr lang="en-US" smtClean="0"/>
              <a:t>‹#›</a:t>
            </a:fld>
            <a:endParaRPr lang="en-US"/>
          </a:p>
        </p:txBody>
      </p:sp>
    </p:spTree>
    <p:extLst>
      <p:ext uri="{BB962C8B-B14F-4D97-AF65-F5344CB8AC3E}">
        <p14:creationId xmlns:p14="http://schemas.microsoft.com/office/powerpoint/2010/main" val="2141666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111C4191-821E-5244-A40A-07B58C63E637}"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F0943-7AAB-8B4B-8EDB-50BFB848CA93}" type="slidenum">
              <a:rPr lang="en-US" smtClean="0"/>
              <a:t>‹#›</a:t>
            </a:fld>
            <a:endParaRPr lang="en-US"/>
          </a:p>
        </p:txBody>
      </p:sp>
    </p:spTree>
    <p:extLst>
      <p:ext uri="{BB962C8B-B14F-4D97-AF65-F5344CB8AC3E}">
        <p14:creationId xmlns:p14="http://schemas.microsoft.com/office/powerpoint/2010/main" val="969417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111C4191-821E-5244-A40A-07B58C63E637}"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F0943-7AAB-8B4B-8EDB-50BFB848CA93}" type="slidenum">
              <a:rPr lang="en-US" smtClean="0"/>
              <a:t>‹#›</a:t>
            </a:fld>
            <a:endParaRPr lang="en-US"/>
          </a:p>
        </p:txBody>
      </p:sp>
    </p:spTree>
    <p:extLst>
      <p:ext uri="{BB962C8B-B14F-4D97-AF65-F5344CB8AC3E}">
        <p14:creationId xmlns:p14="http://schemas.microsoft.com/office/powerpoint/2010/main" val="1498206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111C4191-821E-5244-A40A-07B58C63E637}"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FF0943-7AAB-8B4B-8EDB-50BFB848CA93}" type="slidenum">
              <a:rPr lang="en-US" smtClean="0"/>
              <a:t>‹#›</a:t>
            </a:fld>
            <a:endParaRPr lang="en-US"/>
          </a:p>
        </p:txBody>
      </p:sp>
    </p:spTree>
    <p:extLst>
      <p:ext uri="{BB962C8B-B14F-4D97-AF65-F5344CB8AC3E}">
        <p14:creationId xmlns:p14="http://schemas.microsoft.com/office/powerpoint/2010/main" val="3965970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111C4191-821E-5244-A40A-07B58C63E637}" type="datetimeFigureOut">
              <a:rPr lang="en-US" smtClean="0"/>
              <a:t>10/25/2021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FF0943-7AAB-8B4B-8EDB-50BFB848CA93}" type="slidenum">
              <a:rPr lang="en-US" smtClean="0"/>
              <a:t>‹#›</a:t>
            </a:fld>
            <a:endParaRPr lang="en-US"/>
          </a:p>
        </p:txBody>
      </p:sp>
    </p:spTree>
    <p:extLst>
      <p:ext uri="{BB962C8B-B14F-4D97-AF65-F5344CB8AC3E}">
        <p14:creationId xmlns:p14="http://schemas.microsoft.com/office/powerpoint/2010/main" val="152045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111C4191-821E-5244-A40A-07B58C63E637}" type="datetimeFigureOut">
              <a:rPr lang="en-US" smtClean="0"/>
              <a:t>10/25/2021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FF0943-7AAB-8B4B-8EDB-50BFB848CA93}" type="slidenum">
              <a:rPr lang="en-US" smtClean="0"/>
              <a:t>‹#›</a:t>
            </a:fld>
            <a:endParaRPr lang="en-US"/>
          </a:p>
        </p:txBody>
      </p:sp>
    </p:spTree>
    <p:extLst>
      <p:ext uri="{BB962C8B-B14F-4D97-AF65-F5344CB8AC3E}">
        <p14:creationId xmlns:p14="http://schemas.microsoft.com/office/powerpoint/2010/main" val="218161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4191-821E-5244-A40A-07B58C63E637}" type="datetimeFigureOut">
              <a:rPr lang="en-US" smtClean="0"/>
              <a:t>10/25/2021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FF0943-7AAB-8B4B-8EDB-50BFB848CA93}" type="slidenum">
              <a:rPr lang="en-US" smtClean="0"/>
              <a:t>‹#›</a:t>
            </a:fld>
            <a:endParaRPr lang="en-US"/>
          </a:p>
        </p:txBody>
      </p:sp>
    </p:spTree>
    <p:extLst>
      <p:ext uri="{BB962C8B-B14F-4D97-AF65-F5344CB8AC3E}">
        <p14:creationId xmlns:p14="http://schemas.microsoft.com/office/powerpoint/2010/main" val="2597409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111C4191-821E-5244-A40A-07B58C63E637}"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FF0943-7AAB-8B4B-8EDB-50BFB848CA93}" type="slidenum">
              <a:rPr lang="en-US" smtClean="0"/>
              <a:t>‹#›</a:t>
            </a:fld>
            <a:endParaRPr lang="en-US"/>
          </a:p>
        </p:txBody>
      </p:sp>
    </p:spTree>
    <p:extLst>
      <p:ext uri="{BB962C8B-B14F-4D97-AF65-F5344CB8AC3E}">
        <p14:creationId xmlns:p14="http://schemas.microsoft.com/office/powerpoint/2010/main" val="3698622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111C4191-821E-5244-A40A-07B58C63E637}"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FF0943-7AAB-8B4B-8EDB-50BFB848CA93}" type="slidenum">
              <a:rPr lang="en-US" smtClean="0"/>
              <a:t>‹#›</a:t>
            </a:fld>
            <a:endParaRPr lang="en-US"/>
          </a:p>
        </p:txBody>
      </p:sp>
    </p:spTree>
    <p:extLst>
      <p:ext uri="{BB962C8B-B14F-4D97-AF65-F5344CB8AC3E}">
        <p14:creationId xmlns:p14="http://schemas.microsoft.com/office/powerpoint/2010/main" val="2894612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C4191-821E-5244-A40A-07B58C63E637}" type="datetimeFigureOut">
              <a:rPr lang="en-US" smtClean="0"/>
              <a:t>10/25/2021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FF0943-7AAB-8B4B-8EDB-50BFB848CA93}" type="slidenum">
              <a:rPr lang="en-US" smtClean="0"/>
              <a:t>‹#›</a:t>
            </a:fld>
            <a:endParaRPr lang="en-US"/>
          </a:p>
        </p:txBody>
      </p:sp>
    </p:spTree>
    <p:extLst>
      <p:ext uri="{BB962C8B-B14F-4D97-AF65-F5344CB8AC3E}">
        <p14:creationId xmlns:p14="http://schemas.microsoft.com/office/powerpoint/2010/main" val="2856709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eg"/><Relationship Id="rId7" Type="http://schemas.openxmlformats.org/officeDocument/2006/relationships/diagramColors" Target="../diagrams/colors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E25292-E4DF-BF48-A69A-601F7EC8C6B1}"/>
              </a:ext>
            </a:extLst>
          </p:cNvPr>
          <p:cNvSpPr>
            <a:spLocks noGrp="1"/>
          </p:cNvSpPr>
          <p:nvPr>
            <p:ph idx="1"/>
          </p:nvPr>
        </p:nvSpPr>
        <p:spPr>
          <a:xfrm>
            <a:off x="526014" y="2208485"/>
            <a:ext cx="4254947" cy="5217552"/>
          </a:xfrm>
        </p:spPr>
        <p:txBody>
          <a:bodyPr anchor="t">
            <a:normAutofit/>
          </a:bodyPr>
          <a:lstStyle/>
          <a:p>
            <a:pPr marL="0" indent="0">
              <a:buNone/>
            </a:pPr>
            <a:endParaRPr lang="en-AU" sz="1700" dirty="0"/>
          </a:p>
          <a:p>
            <a:pPr marL="0" indent="0">
              <a:buNone/>
            </a:pPr>
            <a:endParaRPr lang="en-AU" sz="1700" b="1" dirty="0"/>
          </a:p>
          <a:p>
            <a:pPr marL="0" indent="0">
              <a:spcAft>
                <a:spcPts val="1800"/>
              </a:spcAft>
              <a:buNone/>
            </a:pPr>
            <a:r>
              <a:rPr lang="en-AU" sz="2800" b="1" dirty="0">
                <a:solidFill>
                  <a:srgbClr val="025CA0"/>
                </a:solidFill>
              </a:rPr>
              <a:t>The impact of socioeconomic status on students’ access to information on career thinking and exploration </a:t>
            </a:r>
          </a:p>
          <a:p>
            <a:pPr marL="0" indent="0">
              <a:buNone/>
            </a:pPr>
            <a:endParaRPr lang="en-AU" sz="1700" dirty="0"/>
          </a:p>
          <a:p>
            <a:pPr marL="0" indent="0">
              <a:buNone/>
            </a:pPr>
            <a:r>
              <a:rPr lang="en-AU" sz="1700" dirty="0"/>
              <a:t>Dawn Bennett (presenter), Paul Koshy, Ian Li, Jane Coffey, Mike Dockery</a:t>
            </a:r>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logo&#10;&#10;Description automatically generated">
            <a:extLst>
              <a:ext uri="{FF2B5EF4-FFF2-40B4-BE49-F238E27FC236}">
                <a16:creationId xmlns:a16="http://schemas.microsoft.com/office/drawing/2014/main" id="{C6DEFA7C-77FC-456F-8E70-E9A230011296}"/>
              </a:ext>
            </a:extLst>
          </p:cNvPr>
          <p:cNvPicPr>
            <a:picLocks noChangeAspect="1"/>
          </p:cNvPicPr>
          <p:nvPr/>
        </p:nvPicPr>
        <p:blipFill rotWithShape="1">
          <a:blip r:embed="rId3">
            <a:extLst>
              <a:ext uri="{28A0092B-C50C-407E-A947-70E740481C1C}">
                <a14:useLocalDpi xmlns:a14="http://schemas.microsoft.com/office/drawing/2010/main" val="0"/>
              </a:ext>
            </a:extLst>
          </a:blip>
          <a:srcRect t="-1" b="67127"/>
          <a:stretch/>
        </p:blipFill>
        <p:spPr>
          <a:xfrm>
            <a:off x="5306975" y="2860706"/>
            <a:ext cx="3127897" cy="1168480"/>
          </a:xfrm>
          <a:prstGeom prst="rect">
            <a:avLst/>
          </a:prstGeom>
        </p:spPr>
      </p:pic>
    </p:spTree>
    <p:extLst>
      <p:ext uri="{BB962C8B-B14F-4D97-AF65-F5344CB8AC3E}">
        <p14:creationId xmlns:p14="http://schemas.microsoft.com/office/powerpoint/2010/main" val="839033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B9A9650-5F94-45C8-A402-CF68179C1511}"/>
              </a:ext>
            </a:extLst>
          </p:cNvPr>
          <p:cNvSpPr txBox="1"/>
          <p:nvPr/>
        </p:nvSpPr>
        <p:spPr>
          <a:xfrm>
            <a:off x="524784" y="248038"/>
            <a:ext cx="5297791" cy="1159200"/>
          </a:xfrm>
          <a:prstGeom prst="rect">
            <a:avLst/>
          </a:prstGeom>
        </p:spPr>
        <p:txBody>
          <a:bodyPr vert="horz" lIns="91440" tIns="45720" rIns="91440" bIns="45720" rtlCol="0" anchor="ctr">
            <a:normAutofit/>
          </a:bodyPr>
          <a:lstStyle/>
          <a:p>
            <a:pPr marL="548640" marR="548640" defTabSz="914400">
              <a:lnSpc>
                <a:spcPct val="90000"/>
              </a:lnSpc>
              <a:spcBef>
                <a:spcPct val="0"/>
              </a:spcBef>
              <a:spcAft>
                <a:spcPts val="1800"/>
              </a:spcAft>
            </a:pPr>
            <a:r>
              <a:rPr lang="en-US" sz="2500" kern="1200" dirty="0">
                <a:solidFill>
                  <a:srgbClr val="FFFFFF"/>
                </a:solidFill>
                <a:effectLst/>
                <a:latin typeface="+mj-lt"/>
                <a:ea typeface="+mj-ea"/>
                <a:cs typeface="+mj-cs"/>
              </a:rPr>
              <a:t>Provision of career and study pathways guidance by SES school status</a:t>
            </a:r>
            <a:r>
              <a:rPr lang="en-US" sz="2500" kern="1200" dirty="0">
                <a:solidFill>
                  <a:srgbClr val="FFFFFF"/>
                </a:solidFill>
                <a:latin typeface="+mj-lt"/>
                <a:ea typeface="+mj-ea"/>
                <a:cs typeface="+mj-cs"/>
              </a:rPr>
              <a:t> in</a:t>
            </a:r>
            <a:r>
              <a:rPr lang="en-US" sz="2500" kern="1200" dirty="0">
                <a:solidFill>
                  <a:srgbClr val="FFFFFF"/>
                </a:solidFill>
                <a:effectLst/>
                <a:latin typeface="+mj-lt"/>
                <a:ea typeface="+mj-ea"/>
                <a:cs typeface="+mj-cs"/>
              </a:rPr>
              <a:t> the year 2020</a:t>
            </a:r>
          </a:p>
        </p:txBody>
      </p:sp>
      <p:pic>
        <p:nvPicPr>
          <p:cNvPr id="3" name="Picture 2">
            <a:extLst>
              <a:ext uri="{FF2B5EF4-FFF2-40B4-BE49-F238E27FC236}">
                <a16:creationId xmlns:a16="http://schemas.microsoft.com/office/drawing/2014/main" id="{86E0489B-2CD6-4C8A-A99A-7B0C462D3912}"/>
              </a:ext>
            </a:extLst>
          </p:cNvPr>
          <p:cNvPicPr>
            <a:picLocks noChangeAspect="1"/>
          </p:cNvPicPr>
          <p:nvPr/>
        </p:nvPicPr>
        <p:blipFill>
          <a:blip r:embed="rId3"/>
          <a:stretch>
            <a:fillRect/>
          </a:stretch>
        </p:blipFill>
        <p:spPr>
          <a:xfrm>
            <a:off x="452336" y="1610201"/>
            <a:ext cx="7947497" cy="5210756"/>
          </a:xfrm>
          <a:prstGeom prst="rect">
            <a:avLst/>
          </a:prstGeom>
        </p:spPr>
      </p:pic>
    </p:spTree>
    <p:extLst>
      <p:ext uri="{BB962C8B-B14F-4D97-AF65-F5344CB8AC3E}">
        <p14:creationId xmlns:p14="http://schemas.microsoft.com/office/powerpoint/2010/main" val="1915569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 name="Picture 9" descr="Glasses on top of a book">
            <a:extLst>
              <a:ext uri="{FF2B5EF4-FFF2-40B4-BE49-F238E27FC236}">
                <a16:creationId xmlns:a16="http://schemas.microsoft.com/office/drawing/2014/main" id="{7B7C90C7-7185-4079-9327-FE21B3A053EC}"/>
              </a:ext>
            </a:extLst>
          </p:cNvPr>
          <p:cNvPicPr>
            <a:picLocks noChangeAspect="1"/>
          </p:cNvPicPr>
          <p:nvPr/>
        </p:nvPicPr>
        <p:blipFill rotWithShape="1">
          <a:blip r:embed="rId3"/>
          <a:srcRect r="11688" b="-1"/>
          <a:stretch/>
        </p:blipFill>
        <p:spPr>
          <a:xfrm>
            <a:off x="20" y="10"/>
            <a:ext cx="9141694" cy="6857990"/>
          </a:xfrm>
          <a:prstGeom prst="rect">
            <a:avLst/>
          </a:prstGeom>
        </p:spPr>
      </p:pic>
      <p:sp>
        <p:nvSpPr>
          <p:cNvPr id="21" name="Freeform: Shape 2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8262707"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DE5F6844-6782-424C-BBEE-1DE2995FC7B5}"/>
              </a:ext>
            </a:extLst>
          </p:cNvPr>
          <p:cNvSpPr txBox="1"/>
          <p:nvPr/>
        </p:nvSpPr>
        <p:spPr>
          <a:xfrm>
            <a:off x="463547" y="4856921"/>
            <a:ext cx="7173771" cy="1249240"/>
          </a:xfrm>
          <a:prstGeom prst="rect">
            <a:avLst/>
          </a:prstGeom>
        </p:spPr>
        <p:txBody>
          <a:bodyPr vert="horz" lIns="91440" tIns="45720" rIns="91440" bIns="45720" rtlCol="0">
            <a:normAutofit/>
          </a:bodyPr>
          <a:lstStyle/>
          <a:p>
            <a:pPr marL="91440" marR="548640" defTabSz="914400">
              <a:lnSpc>
                <a:spcPct val="90000"/>
              </a:lnSpc>
              <a:spcBef>
                <a:spcPts val="1800"/>
              </a:spcBef>
              <a:spcAft>
                <a:spcPts val="1800"/>
              </a:spcAft>
            </a:pPr>
            <a:r>
              <a:rPr lang="en-US" sz="1600" dirty="0">
                <a:effectLst/>
              </a:rPr>
              <a:t>Only 31% of career practitioners from lower SES schools and 55% of practitioners from higher SES schools reported that the study pathway support they provided was fit for purpose. </a:t>
            </a:r>
          </a:p>
        </p:txBody>
      </p:sp>
    </p:spTree>
    <p:extLst>
      <p:ext uri="{BB962C8B-B14F-4D97-AF65-F5344CB8AC3E}">
        <p14:creationId xmlns:p14="http://schemas.microsoft.com/office/powerpoint/2010/main" val="82500998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B9A9650-5F94-45C8-A402-CF68179C1511}"/>
              </a:ext>
            </a:extLst>
          </p:cNvPr>
          <p:cNvSpPr txBox="1"/>
          <p:nvPr/>
        </p:nvSpPr>
        <p:spPr>
          <a:xfrm>
            <a:off x="524784" y="248038"/>
            <a:ext cx="5297791" cy="1159200"/>
          </a:xfrm>
          <a:prstGeom prst="rect">
            <a:avLst/>
          </a:prstGeom>
        </p:spPr>
        <p:txBody>
          <a:bodyPr vert="horz" lIns="91440" tIns="45720" rIns="91440" bIns="45720" rtlCol="0" anchor="ctr">
            <a:normAutofit fontScale="92500"/>
          </a:bodyPr>
          <a:lstStyle/>
          <a:p>
            <a:r>
              <a:rPr lang="en-AU" sz="2800" dirty="0">
                <a:solidFill>
                  <a:schemeClr val="bg1"/>
                </a:solidFill>
              </a:rPr>
              <a:t>Challenges to the provision of career guidance and study pathways support</a:t>
            </a:r>
          </a:p>
        </p:txBody>
      </p:sp>
      <p:pic>
        <p:nvPicPr>
          <p:cNvPr id="8" name="Picture 7">
            <a:extLst>
              <a:ext uri="{FF2B5EF4-FFF2-40B4-BE49-F238E27FC236}">
                <a16:creationId xmlns:a16="http://schemas.microsoft.com/office/drawing/2014/main" id="{42A99C42-6CBF-4F79-8684-8DE0CC6E2DE3}"/>
              </a:ext>
            </a:extLst>
          </p:cNvPr>
          <p:cNvPicPr>
            <a:picLocks noChangeAspect="1"/>
          </p:cNvPicPr>
          <p:nvPr/>
        </p:nvPicPr>
        <p:blipFill>
          <a:blip r:embed="rId3"/>
          <a:stretch>
            <a:fillRect/>
          </a:stretch>
        </p:blipFill>
        <p:spPr>
          <a:xfrm>
            <a:off x="391566" y="1966293"/>
            <a:ext cx="8360865" cy="4452160"/>
          </a:xfrm>
          <a:prstGeom prst="rect">
            <a:avLst/>
          </a:prstGeom>
        </p:spPr>
      </p:pic>
    </p:spTree>
    <p:extLst>
      <p:ext uri="{BB962C8B-B14F-4D97-AF65-F5344CB8AC3E}">
        <p14:creationId xmlns:p14="http://schemas.microsoft.com/office/powerpoint/2010/main" val="2029312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B31B6FC-A7C4-4A71-A8DE-F7ACEAEB192D}"/>
              </a:ext>
            </a:extLst>
          </p:cNvPr>
          <p:cNvPicPr>
            <a:picLocks noChangeAspect="1"/>
          </p:cNvPicPr>
          <p:nvPr/>
        </p:nvPicPr>
        <p:blipFill rotWithShape="1">
          <a:blip r:embed="rId3">
            <a:alphaModFix/>
          </a:blip>
          <a:srcRect r="10841"/>
          <a:stretch/>
        </p:blipFill>
        <p:spPr>
          <a:xfrm>
            <a:off x="3212926" y="10"/>
            <a:ext cx="5931074" cy="6857992"/>
          </a:xfrm>
          <a:prstGeom prst="rect">
            <a:avLst/>
          </a:prstGeom>
        </p:spPr>
      </p:pic>
      <p:sp>
        <p:nvSpPr>
          <p:cNvPr id="22" name="Rectangle 21">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25E94D-D11A-234B-9E8A-BC7C7ABCFDC3}"/>
              </a:ext>
            </a:extLst>
          </p:cNvPr>
          <p:cNvSpPr txBox="1"/>
          <p:nvPr/>
        </p:nvSpPr>
        <p:spPr>
          <a:xfrm>
            <a:off x="546497" y="1115219"/>
            <a:ext cx="4129087" cy="238760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400">
                <a:solidFill>
                  <a:schemeClr val="bg1"/>
                </a:solidFill>
                <a:latin typeface="+mj-lt"/>
                <a:ea typeface="+mj-ea"/>
                <a:cs typeface="+mj-cs"/>
              </a:rPr>
              <a:t>Student confidence</a:t>
            </a:r>
            <a:endParaRPr lang="en-US" sz="4400">
              <a:solidFill>
                <a:schemeClr val="bg1"/>
              </a:solidFill>
              <a:effectLst/>
              <a:latin typeface="+mj-lt"/>
              <a:ea typeface="+mj-ea"/>
              <a:cs typeface="+mj-cs"/>
            </a:endParaRPr>
          </a:p>
        </p:txBody>
      </p:sp>
      <p:cxnSp>
        <p:nvCxnSpPr>
          <p:cNvPr id="24" name="Straight Connector 23">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6438" y="3681408"/>
            <a:ext cx="895111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160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19">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5314F6A9-D6FF-48B3-A8FB-8BAB118CA1CC}"/>
              </a:ext>
            </a:extLst>
          </p:cNvPr>
          <p:cNvSpPr>
            <a:spLocks noGrp="1"/>
          </p:cNvSpPr>
          <p:nvPr>
            <p:ph type="title"/>
          </p:nvPr>
        </p:nvSpPr>
        <p:spPr>
          <a:xfrm>
            <a:off x="1257792" y="777274"/>
            <a:ext cx="7217553" cy="1257202"/>
          </a:xfrm>
        </p:spPr>
        <p:txBody>
          <a:bodyPr vert="horz" lIns="91440" tIns="45720" rIns="91440" bIns="45720" rtlCol="0" anchor="b">
            <a:normAutofit/>
          </a:bodyPr>
          <a:lstStyle/>
          <a:p>
            <a:pPr algn="l" defTabSz="914400">
              <a:lnSpc>
                <a:spcPct val="90000"/>
              </a:lnSpc>
            </a:pPr>
            <a:r>
              <a:rPr lang="en-US" sz="4000" dirty="0"/>
              <a:t>The open access Employ</a:t>
            </a:r>
            <a:r>
              <a:rPr lang="en-US" sz="4000" b="1" dirty="0"/>
              <a:t>ability</a:t>
            </a:r>
            <a:r>
              <a:rPr lang="en-US" sz="4000" dirty="0"/>
              <a:t> self-assessment tool</a:t>
            </a:r>
          </a:p>
        </p:txBody>
      </p:sp>
      <p:sp>
        <p:nvSpPr>
          <p:cNvPr id="22" name="Rectangle 21">
            <a:extLst>
              <a:ext uri="{FF2B5EF4-FFF2-40B4-BE49-F238E27FC236}">
                <a16:creationId xmlns:a16="http://schemas.microsoft.com/office/drawing/2014/main" id="{EF5FE77B-EA4C-4573-8509-E577DCA8AF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D5166A2-1918-4237-9F66-C4694A33C4CD}"/>
              </a:ext>
            </a:extLst>
          </p:cNvPr>
          <p:cNvPicPr>
            <a:picLocks noChangeAspect="1"/>
          </p:cNvPicPr>
          <p:nvPr/>
        </p:nvPicPr>
        <p:blipFill>
          <a:blip r:embed="rId3"/>
          <a:stretch>
            <a:fillRect/>
          </a:stretch>
        </p:blipFill>
        <p:spPr>
          <a:xfrm>
            <a:off x="1385123" y="2204774"/>
            <a:ext cx="2518222" cy="3217333"/>
          </a:xfrm>
          <a:prstGeom prst="rect">
            <a:avLst/>
          </a:prstGeom>
          <a:effectLst>
            <a:outerShdw blurRad="406400" dist="317500" dir="5400000" sx="89000" sy="89000" rotWithShape="0">
              <a:prstClr val="black">
                <a:alpha val="15000"/>
              </a:prstClr>
            </a:outerShdw>
          </a:effectLst>
        </p:spPr>
      </p:pic>
      <p:pic>
        <p:nvPicPr>
          <p:cNvPr id="15" name="Picture 14">
            <a:extLst>
              <a:ext uri="{FF2B5EF4-FFF2-40B4-BE49-F238E27FC236}">
                <a16:creationId xmlns:a16="http://schemas.microsoft.com/office/drawing/2014/main" id="{C8EF2B6F-C3F5-4600-8AFC-CA89384A1974}"/>
              </a:ext>
            </a:extLst>
          </p:cNvPr>
          <p:cNvPicPr>
            <a:picLocks noChangeAspect="1"/>
          </p:cNvPicPr>
          <p:nvPr/>
        </p:nvPicPr>
        <p:blipFill>
          <a:blip r:embed="rId4"/>
          <a:stretch>
            <a:fillRect/>
          </a:stretch>
        </p:blipFill>
        <p:spPr>
          <a:xfrm>
            <a:off x="3903345" y="2204774"/>
            <a:ext cx="3903345" cy="3220259"/>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350260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C9B784-7675-412B-9CF4-C574A990F1E3}"/>
              </a:ext>
            </a:extLst>
          </p:cNvPr>
          <p:cNvSpPr>
            <a:spLocks noGrp="1"/>
          </p:cNvSpPr>
          <p:nvPr>
            <p:ph type="title"/>
          </p:nvPr>
        </p:nvSpPr>
        <p:spPr>
          <a:xfrm>
            <a:off x="350041" y="586855"/>
            <a:ext cx="2401025" cy="3387497"/>
          </a:xfrm>
        </p:spPr>
        <p:txBody>
          <a:bodyPr anchor="b">
            <a:normAutofit/>
          </a:bodyPr>
          <a:lstStyle/>
          <a:p>
            <a:pPr algn="r"/>
            <a:r>
              <a:rPr lang="en-AU" sz="3500">
                <a:solidFill>
                  <a:srgbClr val="FFFFFF"/>
                </a:solidFill>
              </a:rPr>
              <a:t>Key findings</a:t>
            </a:r>
          </a:p>
        </p:txBody>
      </p:sp>
      <p:sp>
        <p:nvSpPr>
          <p:cNvPr id="3" name="Content Placeholder 2">
            <a:extLst>
              <a:ext uri="{FF2B5EF4-FFF2-40B4-BE49-F238E27FC236}">
                <a16:creationId xmlns:a16="http://schemas.microsoft.com/office/drawing/2014/main" id="{21B343C2-D7FD-455C-BE62-009E28C88DCC}"/>
              </a:ext>
            </a:extLst>
          </p:cNvPr>
          <p:cNvSpPr>
            <a:spLocks noGrp="1"/>
          </p:cNvSpPr>
          <p:nvPr>
            <p:ph idx="1"/>
          </p:nvPr>
        </p:nvSpPr>
        <p:spPr>
          <a:xfrm>
            <a:off x="3255818" y="235527"/>
            <a:ext cx="5694218" cy="6612335"/>
          </a:xfrm>
        </p:spPr>
        <p:txBody>
          <a:bodyPr anchor="ctr">
            <a:normAutofit/>
          </a:bodyPr>
          <a:lstStyle/>
          <a:p>
            <a:pPr>
              <a:lnSpc>
                <a:spcPct val="90000"/>
              </a:lnSpc>
              <a:spcAft>
                <a:spcPts val="800"/>
              </a:spcAft>
            </a:pPr>
            <a:r>
              <a:rPr lang="en-AU" sz="1700" dirty="0">
                <a:latin typeface="Arial" panose="020B0604020202020204" pitchFamily="34" charset="0"/>
              </a:rPr>
              <a:t>Students from government (state) schools, regardless of SES, were disadvantaged in relation to employability thinking and preparation.</a:t>
            </a:r>
          </a:p>
          <a:p>
            <a:pPr>
              <a:lnSpc>
                <a:spcPct val="90000"/>
              </a:lnSpc>
              <a:spcAft>
                <a:spcPts val="800"/>
              </a:spcAft>
            </a:pPr>
            <a:endParaRPr lang="en-AU" sz="1700" dirty="0">
              <a:latin typeface="Arial" panose="020B0604020202020204" pitchFamily="34" charset="0"/>
            </a:endParaRPr>
          </a:p>
          <a:p>
            <a:pPr>
              <a:lnSpc>
                <a:spcPct val="90000"/>
              </a:lnSpc>
              <a:spcAft>
                <a:spcPts val="800"/>
              </a:spcAft>
            </a:pPr>
            <a:r>
              <a:rPr lang="en-AU" sz="1700" dirty="0">
                <a:latin typeface="Arial" panose="020B0604020202020204" pitchFamily="34" charset="0"/>
              </a:rPr>
              <a:t>The impact of the inequitable provision of careers and study information in secondary school is long-lasting. Coupled with disruptions such as the pandemic, the impact of disadvantage in higher education is likely to be exacerbated. </a:t>
            </a:r>
          </a:p>
          <a:p>
            <a:pPr>
              <a:lnSpc>
                <a:spcPct val="90000"/>
              </a:lnSpc>
              <a:spcAft>
                <a:spcPts val="800"/>
              </a:spcAft>
            </a:pPr>
            <a:endParaRPr lang="en-AU" sz="1700"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800"/>
              </a:spcAft>
            </a:pPr>
            <a:r>
              <a:rPr lang="en-AU" sz="1700" dirty="0">
                <a:effectLst/>
                <a:latin typeface="Arial" panose="020B0604020202020204" pitchFamily="34" charset="0"/>
                <a:ea typeface="Calibri" panose="020F0502020204030204" pitchFamily="34" charset="0"/>
              </a:rPr>
              <a:t>SES background may mediate access to higher education, but once there, low SES students are not dramatically different from their peers in both conceptualising and finding institutional support for their career aspirations.</a:t>
            </a:r>
          </a:p>
          <a:p>
            <a:pPr>
              <a:lnSpc>
                <a:spcPct val="90000"/>
              </a:lnSpc>
              <a:spcAft>
                <a:spcPts val="800"/>
              </a:spcAft>
            </a:pPr>
            <a:endParaRPr lang="en-AU" sz="1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AU" sz="1700" dirty="0"/>
          </a:p>
        </p:txBody>
      </p:sp>
    </p:spTree>
    <p:extLst>
      <p:ext uri="{BB962C8B-B14F-4D97-AF65-F5344CB8AC3E}">
        <p14:creationId xmlns:p14="http://schemas.microsoft.com/office/powerpoint/2010/main" val="435842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B31B6FC-A7C4-4A71-A8DE-F7ACEAEB192D}"/>
              </a:ext>
            </a:extLst>
          </p:cNvPr>
          <p:cNvPicPr>
            <a:picLocks noChangeAspect="1"/>
          </p:cNvPicPr>
          <p:nvPr/>
        </p:nvPicPr>
        <p:blipFill rotWithShape="1">
          <a:blip r:embed="rId3">
            <a:alphaModFix/>
          </a:blip>
          <a:srcRect r="10841"/>
          <a:stretch/>
        </p:blipFill>
        <p:spPr>
          <a:xfrm>
            <a:off x="3212926" y="10"/>
            <a:ext cx="5931074" cy="6857992"/>
          </a:xfrm>
          <a:prstGeom prst="rect">
            <a:avLst/>
          </a:prstGeom>
        </p:spPr>
      </p:pic>
      <p:sp>
        <p:nvSpPr>
          <p:cNvPr id="22" name="Rectangle 21">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25E94D-D11A-234B-9E8A-BC7C7ABCFDC3}"/>
              </a:ext>
            </a:extLst>
          </p:cNvPr>
          <p:cNvSpPr txBox="1"/>
          <p:nvPr/>
        </p:nvSpPr>
        <p:spPr>
          <a:xfrm>
            <a:off x="546497" y="1115219"/>
            <a:ext cx="4129087" cy="238760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400" dirty="0">
                <a:solidFill>
                  <a:schemeClr val="bg1"/>
                </a:solidFill>
                <a:latin typeface="+mj-lt"/>
                <a:ea typeface="+mj-ea"/>
                <a:cs typeface="+mj-cs"/>
              </a:rPr>
              <a:t>Student focus groups</a:t>
            </a:r>
            <a:endParaRPr lang="en-US" sz="4400" dirty="0">
              <a:solidFill>
                <a:schemeClr val="bg1"/>
              </a:solidFill>
              <a:effectLst/>
              <a:latin typeface="+mj-lt"/>
              <a:ea typeface="+mj-ea"/>
              <a:cs typeface="+mj-cs"/>
            </a:endParaRPr>
          </a:p>
        </p:txBody>
      </p:sp>
      <p:cxnSp>
        <p:nvCxnSpPr>
          <p:cNvPr id="24" name="Straight Connector 23">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6438" y="3681408"/>
            <a:ext cx="895111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698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1FBB44C-D4AA-4A8D-917F-2F8074979B3E}"/>
              </a:ext>
            </a:extLst>
          </p:cNvPr>
          <p:cNvPicPr>
            <a:picLocks noChangeAspect="1"/>
          </p:cNvPicPr>
          <p:nvPr/>
        </p:nvPicPr>
        <p:blipFill>
          <a:blip r:embed="rId3"/>
          <a:stretch>
            <a:fillRect/>
          </a:stretch>
        </p:blipFill>
        <p:spPr>
          <a:xfrm>
            <a:off x="342900" y="1747933"/>
            <a:ext cx="8458200" cy="3362133"/>
          </a:xfrm>
          <a:prstGeom prst="rect">
            <a:avLst/>
          </a:prstGeom>
        </p:spPr>
      </p:pic>
    </p:spTree>
    <p:extLst>
      <p:ext uri="{BB962C8B-B14F-4D97-AF65-F5344CB8AC3E}">
        <p14:creationId xmlns:p14="http://schemas.microsoft.com/office/powerpoint/2010/main" val="2644321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B31B6FC-A7C4-4A71-A8DE-F7ACEAEB192D}"/>
              </a:ext>
            </a:extLst>
          </p:cNvPr>
          <p:cNvPicPr>
            <a:picLocks noChangeAspect="1"/>
          </p:cNvPicPr>
          <p:nvPr/>
        </p:nvPicPr>
        <p:blipFill rotWithShape="1">
          <a:blip r:embed="rId3">
            <a:alphaModFix/>
          </a:blip>
          <a:srcRect r="10841"/>
          <a:stretch/>
        </p:blipFill>
        <p:spPr>
          <a:xfrm>
            <a:off x="3212926" y="10"/>
            <a:ext cx="5931074" cy="6857992"/>
          </a:xfrm>
          <a:prstGeom prst="rect">
            <a:avLst/>
          </a:prstGeom>
        </p:spPr>
      </p:pic>
      <p:sp>
        <p:nvSpPr>
          <p:cNvPr id="22" name="Rectangle 21">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25E94D-D11A-234B-9E8A-BC7C7ABCFDC3}"/>
              </a:ext>
            </a:extLst>
          </p:cNvPr>
          <p:cNvSpPr txBox="1"/>
          <p:nvPr/>
        </p:nvSpPr>
        <p:spPr>
          <a:xfrm>
            <a:off x="546497" y="1115219"/>
            <a:ext cx="4129087" cy="238760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400" dirty="0">
                <a:solidFill>
                  <a:schemeClr val="bg1"/>
                </a:solidFill>
                <a:latin typeface="+mj-lt"/>
                <a:ea typeface="+mj-ea"/>
                <a:cs typeface="+mj-cs"/>
              </a:rPr>
              <a:t>Key findings</a:t>
            </a:r>
            <a:endParaRPr lang="en-US" sz="4400" dirty="0">
              <a:solidFill>
                <a:schemeClr val="bg1"/>
              </a:solidFill>
              <a:effectLst/>
              <a:latin typeface="+mj-lt"/>
              <a:ea typeface="+mj-ea"/>
              <a:cs typeface="+mj-cs"/>
            </a:endParaRPr>
          </a:p>
        </p:txBody>
      </p:sp>
      <p:cxnSp>
        <p:nvCxnSpPr>
          <p:cNvPr id="24" name="Straight Connector 23">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6438" y="3681408"/>
            <a:ext cx="895111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0559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 name="Picture 5">
            <a:extLst>
              <a:ext uri="{FF2B5EF4-FFF2-40B4-BE49-F238E27FC236}">
                <a16:creationId xmlns:a16="http://schemas.microsoft.com/office/drawing/2014/main" id="{BACB6D0E-5093-41BE-A9EA-24637812722F}"/>
              </a:ext>
            </a:extLst>
          </p:cNvPr>
          <p:cNvPicPr>
            <a:picLocks noChangeAspect="1"/>
          </p:cNvPicPr>
          <p:nvPr/>
        </p:nvPicPr>
        <p:blipFill rotWithShape="1">
          <a:blip r:embed="rId3">
            <a:duotone>
              <a:prstClr val="black"/>
              <a:schemeClr val="tx2">
                <a:tint val="45000"/>
                <a:satMod val="400000"/>
              </a:schemeClr>
            </a:duotone>
            <a:alphaModFix amt="25000"/>
          </a:blip>
          <a:srcRect l="11000" r="-1" b="-1"/>
          <a:stretch/>
        </p:blipFill>
        <p:spPr>
          <a:xfrm>
            <a:off x="20" y="10"/>
            <a:ext cx="9143980" cy="6857990"/>
          </a:xfrm>
          <a:prstGeom prst="rect">
            <a:avLst/>
          </a:prstGeom>
        </p:spPr>
      </p:pic>
      <p:graphicFrame>
        <p:nvGraphicFramePr>
          <p:cNvPr id="21" name="Content Placeholder 2">
            <a:extLst>
              <a:ext uri="{FF2B5EF4-FFF2-40B4-BE49-F238E27FC236}">
                <a16:creationId xmlns:a16="http://schemas.microsoft.com/office/drawing/2014/main" id="{563B37DB-DB70-4FBD-9A95-F20A19B16664}"/>
              </a:ext>
            </a:extLst>
          </p:cNvPr>
          <p:cNvGraphicFramePr>
            <a:graphicFrameLocks noGrp="1"/>
          </p:cNvGraphicFramePr>
          <p:nvPr>
            <p:ph idx="1"/>
            <p:extLst>
              <p:ext uri="{D42A27DB-BD31-4B8C-83A1-F6EECF244321}">
                <p14:modId xmlns:p14="http://schemas.microsoft.com/office/powerpoint/2010/main" val="156364029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5097479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B31B6FC-A7C4-4A71-A8DE-F7ACEAEB192D}"/>
              </a:ext>
            </a:extLst>
          </p:cNvPr>
          <p:cNvPicPr>
            <a:picLocks noChangeAspect="1"/>
          </p:cNvPicPr>
          <p:nvPr/>
        </p:nvPicPr>
        <p:blipFill rotWithShape="1">
          <a:blip r:embed="rId3"/>
          <a:srcRect t="9091" r="11150" b="-3"/>
          <a:stretch/>
        </p:blipFill>
        <p:spPr>
          <a:xfrm>
            <a:off x="2642616" y="10"/>
            <a:ext cx="6501384" cy="6857990"/>
          </a:xfrm>
          <a:prstGeom prst="rect">
            <a:avLst/>
          </a:prstGeom>
        </p:spPr>
      </p:pic>
      <p:sp>
        <p:nvSpPr>
          <p:cNvPr id="27" name="Rectangle 2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2D25E94D-D11A-234B-9E8A-BC7C7ABCFDC3}"/>
              </a:ext>
            </a:extLst>
          </p:cNvPr>
          <p:cNvSpPr txBox="1"/>
          <p:nvPr/>
        </p:nvSpPr>
        <p:spPr>
          <a:xfrm>
            <a:off x="358485" y="1122363"/>
            <a:ext cx="3017520" cy="320413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2300">
                <a:effectLst/>
                <a:latin typeface="+mj-lt"/>
                <a:ea typeface="+mj-ea"/>
                <a:cs typeface="+mj-cs"/>
              </a:rPr>
              <a:t>Ameliorating disadvantage: Creating accessible, effective, and equitable careers and study information for low socioeconomic students</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17871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09DB40-60FB-471F-8EF1-73D4CB798F65}"/>
              </a:ext>
            </a:extLst>
          </p:cNvPr>
          <p:cNvSpPr>
            <a:spLocks noGrp="1"/>
          </p:cNvSpPr>
          <p:nvPr>
            <p:ph type="title"/>
          </p:nvPr>
        </p:nvSpPr>
        <p:spPr>
          <a:xfrm>
            <a:off x="393192" y="516804"/>
            <a:ext cx="4945641" cy="1625210"/>
          </a:xfrm>
        </p:spPr>
        <p:txBody>
          <a:bodyPr>
            <a:normAutofit/>
          </a:bodyPr>
          <a:lstStyle/>
          <a:p>
            <a:pPr>
              <a:lnSpc>
                <a:spcPct val="90000"/>
              </a:lnSpc>
            </a:pPr>
            <a:r>
              <a:rPr lang="en-AU" sz="3700">
                <a:solidFill>
                  <a:srgbClr val="FFFFFF"/>
                </a:solidFill>
              </a:rPr>
              <a:t>The 5 Is of student career and study pathways support</a:t>
            </a:r>
          </a:p>
        </p:txBody>
      </p:sp>
      <p:sp>
        <p:nvSpPr>
          <p:cNvPr id="23" name="Rectangle 2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CD8E7936-D82A-4CA2-9DDE-E84DDCC41EF3}"/>
              </a:ext>
            </a:extLst>
          </p:cNvPr>
          <p:cNvPicPr/>
          <p:nvPr/>
        </p:nvPicPr>
        <p:blipFill rotWithShape="1">
          <a:blip r:embed="rId3"/>
          <a:srcRect t="3216" b="1102"/>
          <a:stretch/>
        </p:blipFill>
        <p:spPr bwMode="auto">
          <a:xfrm>
            <a:off x="924128" y="2602124"/>
            <a:ext cx="3802664" cy="3739072"/>
          </a:xfrm>
          <a:prstGeom prst="rect">
            <a:avLst/>
          </a:prstGeom>
          <a:extLst>
            <a:ext uri="{53640926-AAD7-44D8-BBD7-CCE9431645EC}">
              <a14:shadowObscured xmlns:a14="http://schemas.microsoft.com/office/drawing/2010/main"/>
            </a:ext>
          </a:extLst>
        </p:spPr>
      </p:pic>
      <p:sp>
        <p:nvSpPr>
          <p:cNvPr id="25" name="Rectangle 2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4E4ADFD-5632-4081-A44D-BB03D47CF284}"/>
              </a:ext>
            </a:extLst>
          </p:cNvPr>
          <p:cNvSpPr>
            <a:spLocks noGrp="1"/>
          </p:cNvSpPr>
          <p:nvPr>
            <p:ph idx="1"/>
          </p:nvPr>
        </p:nvSpPr>
        <p:spPr>
          <a:xfrm>
            <a:off x="6021989" y="917725"/>
            <a:ext cx="2568554" cy="4852362"/>
          </a:xfrm>
        </p:spPr>
        <p:txBody>
          <a:bodyPr anchor="ctr">
            <a:normAutofit/>
          </a:bodyPr>
          <a:lstStyle/>
          <a:p>
            <a:pPr marL="0" indent="0">
              <a:spcBef>
                <a:spcPts val="600"/>
              </a:spcBef>
              <a:spcAft>
                <a:spcPts val="600"/>
              </a:spcAft>
              <a:buNone/>
            </a:pPr>
            <a:r>
              <a:rPr lang="en-AU" sz="1700" b="1">
                <a:solidFill>
                  <a:srgbClr val="FFFFFF"/>
                </a:solidFill>
                <a:effectLst/>
                <a:latin typeface="Arial" panose="020B0604020202020204" pitchFamily="34" charset="0"/>
                <a:ea typeface="Calibri" panose="020F0502020204030204" pitchFamily="34" charset="0"/>
              </a:rPr>
              <a:t>Information</a:t>
            </a:r>
            <a:r>
              <a:rPr lang="en-AU" sz="1700">
                <a:solidFill>
                  <a:srgbClr val="FFFFFF"/>
                </a:solidFill>
                <a:effectLst/>
                <a:latin typeface="Arial" panose="020B0604020202020204" pitchFamily="34" charset="0"/>
                <a:ea typeface="Calibri" panose="020F0502020204030204" pitchFamily="34" charset="0"/>
              </a:rPr>
              <a:t> and guidance provided to students</a:t>
            </a:r>
          </a:p>
          <a:p>
            <a:pPr marL="0" indent="0">
              <a:spcBef>
                <a:spcPts val="600"/>
              </a:spcBef>
              <a:spcAft>
                <a:spcPts val="600"/>
              </a:spcAft>
              <a:buNone/>
            </a:pPr>
            <a:r>
              <a:rPr lang="en-AU" sz="1700">
                <a:solidFill>
                  <a:srgbClr val="FFFFFF"/>
                </a:solidFill>
                <a:latin typeface="Arial" panose="020B0604020202020204" pitchFamily="34" charset="0"/>
                <a:ea typeface="Calibri" panose="020F0502020204030204" pitchFamily="34" charset="0"/>
              </a:rPr>
              <a:t>S</a:t>
            </a:r>
            <a:r>
              <a:rPr lang="en-AU" sz="1700">
                <a:solidFill>
                  <a:srgbClr val="FFFFFF"/>
                </a:solidFill>
                <a:effectLst/>
                <a:latin typeface="Arial" panose="020B0604020202020204" pitchFamily="34" charset="0"/>
                <a:ea typeface="Calibri" panose="020F0502020204030204" pitchFamily="34" charset="0"/>
              </a:rPr>
              <a:t>tudents’ </a:t>
            </a:r>
            <a:r>
              <a:rPr lang="en-AU" sz="1700" b="1">
                <a:solidFill>
                  <a:srgbClr val="FFFFFF"/>
                </a:solidFill>
                <a:effectLst/>
                <a:latin typeface="Arial" panose="020B0604020202020204" pitchFamily="34" charset="0"/>
                <a:ea typeface="Calibri" panose="020F0502020204030204" pitchFamily="34" charset="0"/>
              </a:rPr>
              <a:t>interpretation </a:t>
            </a:r>
            <a:r>
              <a:rPr lang="en-AU" sz="1700">
                <a:solidFill>
                  <a:srgbClr val="FFFFFF"/>
                </a:solidFill>
                <a:effectLst/>
                <a:latin typeface="Arial" panose="020B0604020202020204" pitchFamily="34" charset="0"/>
                <a:ea typeface="Calibri" panose="020F0502020204030204" pitchFamily="34" charset="0"/>
              </a:rPr>
              <a:t>of the information and guidance they receive</a:t>
            </a:r>
          </a:p>
          <a:p>
            <a:pPr marL="0" indent="0">
              <a:spcBef>
                <a:spcPts val="600"/>
              </a:spcBef>
              <a:spcAft>
                <a:spcPts val="600"/>
              </a:spcAft>
              <a:buNone/>
            </a:pPr>
            <a:r>
              <a:rPr lang="en-AU" sz="1700" b="1">
                <a:solidFill>
                  <a:srgbClr val="FFFFFF"/>
                </a:solidFill>
                <a:latin typeface="Arial" panose="020B0604020202020204" pitchFamily="34" charset="0"/>
                <a:ea typeface="Calibri" panose="020F0502020204030204" pitchFamily="34" charset="0"/>
              </a:rPr>
              <a:t>I</a:t>
            </a:r>
            <a:r>
              <a:rPr lang="en-AU" sz="1700" b="1">
                <a:solidFill>
                  <a:srgbClr val="FFFFFF"/>
                </a:solidFill>
                <a:effectLst/>
                <a:latin typeface="Arial" panose="020B0604020202020204" pitchFamily="34" charset="0"/>
                <a:ea typeface="Calibri" panose="020F0502020204030204" pitchFamily="34" charset="0"/>
              </a:rPr>
              <a:t>nfluence </a:t>
            </a:r>
            <a:r>
              <a:rPr lang="en-AU" sz="1700">
                <a:solidFill>
                  <a:srgbClr val="FFFFFF"/>
                </a:solidFill>
                <a:effectLst/>
                <a:latin typeface="Arial" panose="020B0604020202020204" pitchFamily="34" charset="0"/>
                <a:ea typeface="Calibri" panose="020F0502020204030204" pitchFamily="34" charset="0"/>
              </a:rPr>
              <a:t>of information and guidance on stakeholders</a:t>
            </a:r>
          </a:p>
          <a:p>
            <a:pPr marL="0" indent="0">
              <a:spcBef>
                <a:spcPts val="600"/>
              </a:spcBef>
              <a:spcAft>
                <a:spcPts val="600"/>
              </a:spcAft>
              <a:buNone/>
            </a:pPr>
            <a:r>
              <a:rPr lang="en-AU" sz="1700">
                <a:solidFill>
                  <a:srgbClr val="FFFFFF"/>
                </a:solidFill>
                <a:latin typeface="Arial" panose="020B0604020202020204" pitchFamily="34" charset="0"/>
                <a:ea typeface="Calibri" panose="020F0502020204030204" pitchFamily="34" charset="0"/>
              </a:rPr>
              <a:t>T</a:t>
            </a:r>
            <a:r>
              <a:rPr lang="en-AU" sz="1700">
                <a:solidFill>
                  <a:srgbClr val="FFFFFF"/>
                </a:solidFill>
                <a:effectLst/>
                <a:latin typeface="Arial" panose="020B0604020202020204" pitchFamily="34" charset="0"/>
                <a:ea typeface="Calibri" panose="020F0502020204030204" pitchFamily="34" charset="0"/>
              </a:rPr>
              <a:t>emporal </a:t>
            </a:r>
            <a:r>
              <a:rPr lang="en-AU" sz="1700" b="1">
                <a:solidFill>
                  <a:srgbClr val="FFFFFF"/>
                </a:solidFill>
                <a:effectLst/>
                <a:latin typeface="Arial" panose="020B0604020202020204" pitchFamily="34" charset="0"/>
                <a:ea typeface="Calibri" panose="020F0502020204030204" pitchFamily="34" charset="0"/>
              </a:rPr>
              <a:t>impacts </a:t>
            </a:r>
            <a:r>
              <a:rPr lang="en-AU" sz="1700">
                <a:solidFill>
                  <a:srgbClr val="FFFFFF"/>
                </a:solidFill>
                <a:effectLst/>
                <a:latin typeface="Arial" panose="020B0604020202020204" pitchFamily="34" charset="0"/>
                <a:ea typeface="Calibri" panose="020F0502020204030204" pitchFamily="34" charset="0"/>
              </a:rPr>
              <a:t>of information and influence</a:t>
            </a:r>
          </a:p>
          <a:p>
            <a:pPr marL="0" indent="0">
              <a:spcBef>
                <a:spcPts val="600"/>
              </a:spcBef>
              <a:spcAft>
                <a:spcPts val="600"/>
              </a:spcAft>
              <a:buNone/>
            </a:pPr>
            <a:r>
              <a:rPr lang="en-AU" sz="1700" b="1">
                <a:solidFill>
                  <a:srgbClr val="FFFFFF"/>
                </a:solidFill>
                <a:latin typeface="Arial" panose="020B0604020202020204" pitchFamily="34" charset="0"/>
                <a:ea typeface="Calibri" panose="020F0502020204030204" pitchFamily="34" charset="0"/>
              </a:rPr>
              <a:t>I</a:t>
            </a:r>
            <a:r>
              <a:rPr lang="en-AU" sz="1700" b="1">
                <a:solidFill>
                  <a:srgbClr val="FFFFFF"/>
                </a:solidFill>
                <a:effectLst/>
                <a:latin typeface="Arial" panose="020B0604020202020204" pitchFamily="34" charset="0"/>
                <a:ea typeface="Calibri" panose="020F0502020204030204" pitchFamily="34" charset="0"/>
              </a:rPr>
              <a:t>mprovements </a:t>
            </a:r>
            <a:r>
              <a:rPr lang="en-AU" sz="1700">
                <a:solidFill>
                  <a:srgbClr val="FFFFFF"/>
                </a:solidFill>
                <a:effectLst/>
                <a:latin typeface="Arial" panose="020B0604020202020204" pitchFamily="34" charset="0"/>
                <a:ea typeface="Calibri" panose="020F0502020204030204" pitchFamily="34" charset="0"/>
              </a:rPr>
              <a:t>to students’ access to and use of study and career pathways information.</a:t>
            </a:r>
          </a:p>
        </p:txBody>
      </p:sp>
    </p:spTree>
    <p:extLst>
      <p:ext uri="{BB962C8B-B14F-4D97-AF65-F5344CB8AC3E}">
        <p14:creationId xmlns:p14="http://schemas.microsoft.com/office/powerpoint/2010/main" val="42665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16B809-F655-40A8-A09C-3C6A04C4E2F1}"/>
              </a:ext>
            </a:extLst>
          </p:cNvPr>
          <p:cNvSpPr>
            <a:spLocks noGrp="1"/>
          </p:cNvSpPr>
          <p:nvPr>
            <p:ph type="title"/>
          </p:nvPr>
        </p:nvSpPr>
        <p:spPr>
          <a:xfrm>
            <a:off x="1037673" y="348865"/>
            <a:ext cx="7288583" cy="1576446"/>
          </a:xfrm>
        </p:spPr>
        <p:txBody>
          <a:bodyPr anchor="ctr">
            <a:normAutofit/>
          </a:bodyPr>
          <a:lstStyle/>
          <a:p>
            <a:r>
              <a:rPr lang="en-AU" sz="3500">
                <a:solidFill>
                  <a:srgbClr val="FFFFFF"/>
                </a:solidFill>
              </a:rPr>
              <a:t>Conclusions</a:t>
            </a:r>
          </a:p>
        </p:txBody>
      </p:sp>
      <p:graphicFrame>
        <p:nvGraphicFramePr>
          <p:cNvPr id="7" name="Content Placeholder 2">
            <a:extLst>
              <a:ext uri="{FF2B5EF4-FFF2-40B4-BE49-F238E27FC236}">
                <a16:creationId xmlns:a16="http://schemas.microsoft.com/office/drawing/2014/main" id="{F396C5D0-AF53-48F8-91F6-D3ED8A538548}"/>
              </a:ext>
            </a:extLst>
          </p:cNvPr>
          <p:cNvGraphicFramePr>
            <a:graphicFrameLocks noGrp="1"/>
          </p:cNvGraphicFramePr>
          <p:nvPr>
            <p:ph idx="1"/>
            <p:extLst>
              <p:ext uri="{D42A27DB-BD31-4B8C-83A1-F6EECF244321}">
                <p14:modId xmlns:p14="http://schemas.microsoft.com/office/powerpoint/2010/main" val="581221670"/>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4470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71456F-8B1F-44DD-B1A5-ABC3CFDB982A}"/>
              </a:ext>
            </a:extLst>
          </p:cNvPr>
          <p:cNvSpPr>
            <a:spLocks noGrp="1"/>
          </p:cNvSpPr>
          <p:nvPr>
            <p:ph type="title"/>
          </p:nvPr>
        </p:nvSpPr>
        <p:spPr>
          <a:xfrm>
            <a:off x="1037673" y="348865"/>
            <a:ext cx="7288583" cy="1576446"/>
          </a:xfrm>
        </p:spPr>
        <p:txBody>
          <a:bodyPr anchor="ctr">
            <a:normAutofit/>
          </a:bodyPr>
          <a:lstStyle/>
          <a:p>
            <a:r>
              <a:rPr lang="en-AU" sz="3500">
                <a:solidFill>
                  <a:srgbClr val="FFFFFF"/>
                </a:solidFill>
              </a:rPr>
              <a:t>Recommendations for broad reforms and enhanced BI</a:t>
            </a:r>
          </a:p>
        </p:txBody>
      </p:sp>
      <p:graphicFrame>
        <p:nvGraphicFramePr>
          <p:cNvPr id="39" name="Content Placeholder 2">
            <a:extLst>
              <a:ext uri="{FF2B5EF4-FFF2-40B4-BE49-F238E27FC236}">
                <a16:creationId xmlns:a16="http://schemas.microsoft.com/office/drawing/2014/main" id="{B665222F-AD22-4252-8549-053DE0E4C913}"/>
              </a:ext>
            </a:extLst>
          </p:cNvPr>
          <p:cNvGraphicFramePr>
            <a:graphicFrameLocks noGrp="1"/>
          </p:cNvGraphicFramePr>
          <p:nvPr>
            <p:ph idx="1"/>
            <p:extLst>
              <p:ext uri="{D42A27DB-BD31-4B8C-83A1-F6EECF244321}">
                <p14:modId xmlns:p14="http://schemas.microsoft.com/office/powerpoint/2010/main" val="3487188620"/>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941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71456F-8B1F-44DD-B1A5-ABC3CFDB982A}"/>
              </a:ext>
            </a:extLst>
          </p:cNvPr>
          <p:cNvSpPr>
            <a:spLocks noGrp="1"/>
          </p:cNvSpPr>
          <p:nvPr>
            <p:ph type="title"/>
          </p:nvPr>
        </p:nvSpPr>
        <p:spPr>
          <a:xfrm>
            <a:off x="1037673" y="348865"/>
            <a:ext cx="7288583" cy="1576446"/>
          </a:xfrm>
        </p:spPr>
        <p:txBody>
          <a:bodyPr anchor="ctr">
            <a:normAutofit/>
          </a:bodyPr>
          <a:lstStyle/>
          <a:p>
            <a:r>
              <a:rPr lang="en-AU" sz="3500">
                <a:solidFill>
                  <a:srgbClr val="FFFFFF"/>
                </a:solidFill>
              </a:rPr>
              <a:t>Recommendations to enhance career education in schools</a:t>
            </a:r>
          </a:p>
        </p:txBody>
      </p:sp>
      <p:graphicFrame>
        <p:nvGraphicFramePr>
          <p:cNvPr id="49" name="Content Placeholder 2">
            <a:extLst>
              <a:ext uri="{FF2B5EF4-FFF2-40B4-BE49-F238E27FC236}">
                <a16:creationId xmlns:a16="http://schemas.microsoft.com/office/drawing/2014/main" id="{AE06E4CB-6DD6-4C9A-94B1-FDFAC2F2A8FD}"/>
              </a:ext>
            </a:extLst>
          </p:cNvPr>
          <p:cNvGraphicFramePr>
            <a:graphicFrameLocks noGrp="1"/>
          </p:cNvGraphicFramePr>
          <p:nvPr>
            <p:ph idx="1"/>
            <p:extLst>
              <p:ext uri="{D42A27DB-BD31-4B8C-83A1-F6EECF244321}">
                <p14:modId xmlns:p14="http://schemas.microsoft.com/office/powerpoint/2010/main" val="3405993657"/>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3545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B31B6FC-A7C4-4A71-A8DE-F7ACEAEB192D}"/>
              </a:ext>
            </a:extLst>
          </p:cNvPr>
          <p:cNvPicPr>
            <a:picLocks noChangeAspect="1"/>
          </p:cNvPicPr>
          <p:nvPr/>
        </p:nvPicPr>
        <p:blipFill rotWithShape="1">
          <a:blip r:embed="rId3">
            <a:alphaModFix/>
          </a:blip>
          <a:srcRect r="10841"/>
          <a:stretch/>
        </p:blipFill>
        <p:spPr>
          <a:xfrm>
            <a:off x="3212926" y="10"/>
            <a:ext cx="5931074" cy="6857992"/>
          </a:xfrm>
          <a:prstGeom prst="rect">
            <a:avLst/>
          </a:prstGeom>
        </p:spPr>
      </p:pic>
      <p:sp>
        <p:nvSpPr>
          <p:cNvPr id="22" name="Rectangle 21">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25E94D-D11A-234B-9E8A-BC7C7ABCFDC3}"/>
              </a:ext>
            </a:extLst>
          </p:cNvPr>
          <p:cNvSpPr txBox="1"/>
          <p:nvPr/>
        </p:nvSpPr>
        <p:spPr>
          <a:xfrm>
            <a:off x="546497" y="1115219"/>
            <a:ext cx="4129087" cy="238760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400" dirty="0">
                <a:solidFill>
                  <a:schemeClr val="bg1"/>
                </a:solidFill>
                <a:latin typeface="+mj-lt"/>
                <a:ea typeface="+mj-ea"/>
                <a:cs typeface="+mj-cs"/>
              </a:rPr>
              <a:t>Thank you!</a:t>
            </a:r>
            <a:endParaRPr lang="en-US" sz="4400" dirty="0">
              <a:solidFill>
                <a:schemeClr val="bg1"/>
              </a:solidFill>
              <a:effectLst/>
              <a:latin typeface="+mj-lt"/>
              <a:ea typeface="+mj-ea"/>
              <a:cs typeface="+mj-cs"/>
            </a:endParaRPr>
          </a:p>
        </p:txBody>
      </p:sp>
      <p:cxnSp>
        <p:nvCxnSpPr>
          <p:cNvPr id="24" name="Straight Connector 23">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6438" y="3681408"/>
            <a:ext cx="895111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8144194-A299-4238-95CB-898444149D73}"/>
              </a:ext>
            </a:extLst>
          </p:cNvPr>
          <p:cNvSpPr txBox="1"/>
          <p:nvPr/>
        </p:nvSpPr>
        <p:spPr>
          <a:xfrm>
            <a:off x="546497" y="3803452"/>
            <a:ext cx="3257018" cy="923330"/>
          </a:xfrm>
          <a:prstGeom prst="rect">
            <a:avLst/>
          </a:prstGeom>
          <a:noFill/>
        </p:spPr>
        <p:txBody>
          <a:bodyPr wrap="square" rtlCol="0">
            <a:spAutoFit/>
          </a:bodyPr>
          <a:lstStyle/>
          <a:p>
            <a:r>
              <a:rPr lang="en-AU" dirty="0">
                <a:solidFill>
                  <a:schemeClr val="bg1"/>
                </a:solidFill>
              </a:rPr>
              <a:t>Professor Dawn Bennett</a:t>
            </a:r>
          </a:p>
          <a:p>
            <a:endParaRPr lang="en-AU" dirty="0">
              <a:solidFill>
                <a:schemeClr val="bg1"/>
              </a:solidFill>
            </a:endParaRPr>
          </a:p>
          <a:p>
            <a:r>
              <a:rPr lang="en-AU" dirty="0">
                <a:solidFill>
                  <a:schemeClr val="bg1"/>
                </a:solidFill>
              </a:rPr>
              <a:t>dabennett@bond.edu.au</a:t>
            </a:r>
          </a:p>
        </p:txBody>
      </p:sp>
    </p:spTree>
    <p:extLst>
      <p:ext uri="{BB962C8B-B14F-4D97-AF65-F5344CB8AC3E}">
        <p14:creationId xmlns:p14="http://schemas.microsoft.com/office/powerpoint/2010/main" val="4294420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B31B6FC-A7C4-4A71-A8DE-F7ACEAEB192D}"/>
              </a:ext>
            </a:extLst>
          </p:cNvPr>
          <p:cNvPicPr>
            <a:picLocks noChangeAspect="1"/>
          </p:cNvPicPr>
          <p:nvPr/>
        </p:nvPicPr>
        <p:blipFill rotWithShape="1">
          <a:blip r:embed="rId3"/>
          <a:srcRect t="9091" r="11150" b="-3"/>
          <a:stretch/>
        </p:blipFill>
        <p:spPr>
          <a:xfrm>
            <a:off x="2642616" y="10"/>
            <a:ext cx="6501384" cy="6857990"/>
          </a:xfrm>
          <a:prstGeom prst="rect">
            <a:avLst/>
          </a:prstGeom>
        </p:spPr>
      </p:pic>
      <p:sp>
        <p:nvSpPr>
          <p:cNvPr id="27" name="Rectangle 2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2D25E94D-D11A-234B-9E8A-BC7C7ABCFDC3}"/>
              </a:ext>
            </a:extLst>
          </p:cNvPr>
          <p:cNvSpPr txBox="1"/>
          <p:nvPr/>
        </p:nvSpPr>
        <p:spPr>
          <a:xfrm>
            <a:off x="343626" y="735434"/>
            <a:ext cx="3017520" cy="3204134"/>
          </a:xfrm>
          <a:prstGeom prst="rect">
            <a:avLst/>
          </a:prstGeom>
        </p:spPr>
        <p:txBody>
          <a:bodyPr vert="horz" lIns="91440" tIns="45720" rIns="91440" bIns="45720" rtlCol="0" anchor="b">
            <a:normAutofit/>
          </a:bodyPr>
          <a:lstStyle/>
          <a:p>
            <a:pPr>
              <a:lnSpc>
                <a:spcPct val="107000"/>
              </a:lnSpc>
              <a:spcAft>
                <a:spcPts val="8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National Centre for Student Equity in Higher Education</a:t>
            </a:r>
          </a:p>
          <a:p>
            <a:pPr>
              <a:lnSpc>
                <a:spcPct val="107000"/>
              </a:lnSpc>
              <a:spcAft>
                <a:spcPts val="800"/>
              </a:spcAft>
            </a:pPr>
            <a:r>
              <a:rPr lang="en-AU" sz="2400" dirty="0">
                <a:latin typeface="Calibri" panose="020F0502020204030204" pitchFamily="34" charset="0"/>
                <a:ea typeface="Calibri" panose="020F0502020204030204" pitchFamily="34" charset="0"/>
                <a:cs typeface="Times New Roman" panose="02020603050405020304" pitchFamily="18" charset="0"/>
              </a:rPr>
              <a:t>www.ncsehe.edu.au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22B865C-E672-4387-A33B-798D89823151}"/>
              </a:ext>
            </a:extLst>
          </p:cNvPr>
          <p:cNvPicPr>
            <a:picLocks noChangeAspect="1"/>
          </p:cNvPicPr>
          <p:nvPr/>
        </p:nvPicPr>
        <p:blipFill>
          <a:blip r:embed="rId4"/>
          <a:stretch>
            <a:fillRect/>
          </a:stretch>
        </p:blipFill>
        <p:spPr>
          <a:xfrm>
            <a:off x="403929" y="4739919"/>
            <a:ext cx="2238687" cy="647790"/>
          </a:xfrm>
          <a:prstGeom prst="rect">
            <a:avLst/>
          </a:prstGeom>
        </p:spPr>
      </p:pic>
    </p:spTree>
    <p:extLst>
      <p:ext uri="{BB962C8B-B14F-4D97-AF65-F5344CB8AC3E}">
        <p14:creationId xmlns:p14="http://schemas.microsoft.com/office/powerpoint/2010/main" val="49788131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54AC16E-37FB-4B3E-ACE0-A67B651E9C82}"/>
              </a:ext>
            </a:extLst>
          </p:cNvPr>
          <p:cNvSpPr txBox="1"/>
          <p:nvPr/>
        </p:nvSpPr>
        <p:spPr>
          <a:xfrm>
            <a:off x="524784" y="248038"/>
            <a:ext cx="5297791" cy="115920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500" kern="1200">
                <a:solidFill>
                  <a:srgbClr val="FFFFFF"/>
                </a:solidFill>
                <a:latin typeface="+mj-lt"/>
                <a:ea typeface="+mj-ea"/>
                <a:cs typeface="+mj-cs"/>
              </a:rPr>
              <a:t>Study design</a:t>
            </a:r>
          </a:p>
        </p:txBody>
      </p:sp>
      <p:pic>
        <p:nvPicPr>
          <p:cNvPr id="4" name="Picture 3">
            <a:extLst>
              <a:ext uri="{FF2B5EF4-FFF2-40B4-BE49-F238E27FC236}">
                <a16:creationId xmlns:a16="http://schemas.microsoft.com/office/drawing/2014/main" id="{10914414-E705-4A29-B050-958138C8F6DE}"/>
              </a:ext>
            </a:extLst>
          </p:cNvPr>
          <p:cNvPicPr>
            <a:picLocks noChangeAspect="1"/>
          </p:cNvPicPr>
          <p:nvPr/>
        </p:nvPicPr>
        <p:blipFill rotWithShape="1">
          <a:blip r:embed="rId3"/>
          <a:srcRect l="6169" t="56947" r="8511" b="92"/>
          <a:stretch/>
        </p:blipFill>
        <p:spPr>
          <a:xfrm>
            <a:off x="324168" y="2518682"/>
            <a:ext cx="8495662" cy="3347382"/>
          </a:xfrm>
          <a:prstGeom prst="rect">
            <a:avLst/>
          </a:prstGeom>
        </p:spPr>
      </p:pic>
    </p:spTree>
    <p:extLst>
      <p:ext uri="{BB962C8B-B14F-4D97-AF65-F5344CB8AC3E}">
        <p14:creationId xmlns:p14="http://schemas.microsoft.com/office/powerpoint/2010/main" val="1827272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6" name="Rectangle 35">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492"/>
            <a:ext cx="9143999"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35"/>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8" y="-3783777"/>
            <a:ext cx="1576446" cy="9144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9075" y="986"/>
            <a:ext cx="3227567"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C4629D-6B5D-4620-98F1-F16880002013}"/>
              </a:ext>
            </a:extLst>
          </p:cNvPr>
          <p:cNvSpPr>
            <a:spLocks noGrp="1"/>
          </p:cNvSpPr>
          <p:nvPr>
            <p:ph type="title"/>
          </p:nvPr>
        </p:nvSpPr>
        <p:spPr>
          <a:xfrm>
            <a:off x="524785" y="353160"/>
            <a:ext cx="5318475" cy="898581"/>
          </a:xfrm>
        </p:spPr>
        <p:txBody>
          <a:bodyPr vert="horz" lIns="91440" tIns="45720" rIns="91440" bIns="45720" rtlCol="0" anchor="ctr">
            <a:normAutofit/>
          </a:bodyPr>
          <a:lstStyle/>
          <a:p>
            <a:pPr algn="l" defTabSz="914400">
              <a:lnSpc>
                <a:spcPct val="90000"/>
              </a:lnSpc>
            </a:pPr>
            <a:r>
              <a:rPr lang="en-US" sz="2700">
                <a:solidFill>
                  <a:srgbClr val="FFFFFF"/>
                </a:solidFill>
              </a:rPr>
              <a:t>Understanding careers and study pathways support over time</a:t>
            </a:r>
          </a:p>
        </p:txBody>
      </p:sp>
      <p:pic>
        <p:nvPicPr>
          <p:cNvPr id="5" name="Picture 4">
            <a:extLst>
              <a:ext uri="{FF2B5EF4-FFF2-40B4-BE49-F238E27FC236}">
                <a16:creationId xmlns:a16="http://schemas.microsoft.com/office/drawing/2014/main" id="{60AC16F9-2816-4677-B05A-61732C92D97B}"/>
              </a:ext>
            </a:extLst>
          </p:cNvPr>
          <p:cNvPicPr>
            <a:picLocks noChangeAspect="1"/>
          </p:cNvPicPr>
          <p:nvPr/>
        </p:nvPicPr>
        <p:blipFill>
          <a:blip r:embed="rId3"/>
          <a:stretch>
            <a:fillRect/>
          </a:stretch>
        </p:blipFill>
        <p:spPr>
          <a:xfrm>
            <a:off x="536811" y="3343236"/>
            <a:ext cx="3848316" cy="1674017"/>
          </a:xfrm>
          <a:prstGeom prst="rect">
            <a:avLst/>
          </a:prstGeom>
        </p:spPr>
      </p:pic>
      <p:pic>
        <p:nvPicPr>
          <p:cNvPr id="11" name="Picture 10">
            <a:extLst>
              <a:ext uri="{FF2B5EF4-FFF2-40B4-BE49-F238E27FC236}">
                <a16:creationId xmlns:a16="http://schemas.microsoft.com/office/drawing/2014/main" id="{C525ABD0-4DC7-4E4C-B6F3-558A06691DDD}"/>
              </a:ext>
            </a:extLst>
          </p:cNvPr>
          <p:cNvPicPr>
            <a:picLocks noChangeAspect="1"/>
          </p:cNvPicPr>
          <p:nvPr/>
        </p:nvPicPr>
        <p:blipFill>
          <a:blip r:embed="rId4"/>
          <a:stretch>
            <a:fillRect/>
          </a:stretch>
        </p:blipFill>
        <p:spPr>
          <a:xfrm>
            <a:off x="4758873" y="3056711"/>
            <a:ext cx="3848316" cy="2320038"/>
          </a:xfrm>
          <a:prstGeom prst="rect">
            <a:avLst/>
          </a:prstGeom>
        </p:spPr>
      </p:pic>
    </p:spTree>
    <p:extLst>
      <p:ext uri="{BB962C8B-B14F-4D97-AF65-F5344CB8AC3E}">
        <p14:creationId xmlns:p14="http://schemas.microsoft.com/office/powerpoint/2010/main" val="1013832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B3DCA2F-BE43-4A9B-A8A5-01C06423E538}"/>
              </a:ext>
            </a:extLst>
          </p:cNvPr>
          <p:cNvSpPr txBox="1"/>
          <p:nvPr/>
        </p:nvSpPr>
        <p:spPr>
          <a:xfrm>
            <a:off x="524784" y="248038"/>
            <a:ext cx="5297791" cy="115920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500" kern="1200" dirty="0">
                <a:solidFill>
                  <a:srgbClr val="FFFFFF"/>
                </a:solidFill>
                <a:latin typeface="+mj-lt"/>
                <a:ea typeface="+mj-ea"/>
                <a:cs typeface="+mj-cs"/>
              </a:rPr>
              <a:t>Snapshot 1: A</a:t>
            </a:r>
            <a:r>
              <a:rPr lang="en-US" sz="2500" kern="1200" dirty="0">
                <a:solidFill>
                  <a:srgbClr val="FFFFFF"/>
                </a:solidFill>
                <a:effectLst/>
                <a:latin typeface="+mj-lt"/>
                <a:ea typeface="+mj-ea"/>
                <a:cs typeface="+mj-cs"/>
              </a:rPr>
              <a:t>ccess to each type of information reported in Y98 LSAY cohort by SES quartile</a:t>
            </a:r>
            <a:endParaRPr lang="en-US" sz="2500" kern="1200" dirty="0">
              <a:solidFill>
                <a:srgbClr val="FFFFFF"/>
              </a:solidFill>
              <a:latin typeface="+mj-lt"/>
              <a:ea typeface="+mj-ea"/>
              <a:cs typeface="+mj-cs"/>
            </a:endParaRPr>
          </a:p>
        </p:txBody>
      </p:sp>
      <p:graphicFrame>
        <p:nvGraphicFramePr>
          <p:cNvPr id="4" name="Chart 3">
            <a:extLst>
              <a:ext uri="{FF2B5EF4-FFF2-40B4-BE49-F238E27FC236}">
                <a16:creationId xmlns:a16="http://schemas.microsoft.com/office/drawing/2014/main" id="{9E861CBD-0C14-40D4-A1FE-85C6C6797145}"/>
              </a:ext>
            </a:extLst>
          </p:cNvPr>
          <p:cNvGraphicFramePr/>
          <p:nvPr>
            <p:extLst>
              <p:ext uri="{D42A27DB-BD31-4B8C-83A1-F6EECF244321}">
                <p14:modId xmlns:p14="http://schemas.microsoft.com/office/powerpoint/2010/main" val="2018258089"/>
              </p:ext>
            </p:extLst>
          </p:nvPr>
        </p:nvGraphicFramePr>
        <p:xfrm>
          <a:off x="-2" y="1750980"/>
          <a:ext cx="9143998" cy="498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4572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A00BDD9-FAA0-41CF-A742-91A85CF51442}"/>
              </a:ext>
            </a:extLst>
          </p:cNvPr>
          <p:cNvSpPr txBox="1"/>
          <p:nvPr/>
        </p:nvSpPr>
        <p:spPr>
          <a:xfrm>
            <a:off x="524784" y="248038"/>
            <a:ext cx="5297791" cy="115920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500" kern="1200" dirty="0">
                <a:solidFill>
                  <a:srgbClr val="FFFFFF"/>
                </a:solidFill>
                <a:latin typeface="+mj-lt"/>
                <a:ea typeface="+mj-ea"/>
                <a:cs typeface="+mj-cs"/>
              </a:rPr>
              <a:t>Snapshot 2: SES gradients in participation for careers information for year 12 students from 2015</a:t>
            </a:r>
          </a:p>
        </p:txBody>
      </p:sp>
      <p:graphicFrame>
        <p:nvGraphicFramePr>
          <p:cNvPr id="4" name="Chart 3">
            <a:extLst>
              <a:ext uri="{FF2B5EF4-FFF2-40B4-BE49-F238E27FC236}">
                <a16:creationId xmlns:a16="http://schemas.microsoft.com/office/drawing/2014/main" id="{F46F6D0B-28D5-4BAA-BD0B-8D27BA8E3BD6}"/>
              </a:ext>
            </a:extLst>
          </p:cNvPr>
          <p:cNvGraphicFramePr/>
          <p:nvPr>
            <p:extLst>
              <p:ext uri="{D42A27DB-BD31-4B8C-83A1-F6EECF244321}">
                <p14:modId xmlns:p14="http://schemas.microsoft.com/office/powerpoint/2010/main" val="3291137937"/>
              </p:ext>
            </p:extLst>
          </p:nvPr>
        </p:nvGraphicFramePr>
        <p:xfrm>
          <a:off x="205858" y="1948141"/>
          <a:ext cx="8732283" cy="46436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4705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505FAD-D9C9-42A4-9BEE-87C611A3DA73}"/>
              </a:ext>
            </a:extLst>
          </p:cNvPr>
          <p:cNvSpPr>
            <a:spLocks noGrp="1"/>
          </p:cNvSpPr>
          <p:nvPr>
            <p:ph type="title"/>
          </p:nvPr>
        </p:nvSpPr>
        <p:spPr>
          <a:xfrm>
            <a:off x="1028697" y="348865"/>
            <a:ext cx="7533018" cy="877729"/>
          </a:xfrm>
        </p:spPr>
        <p:txBody>
          <a:bodyPr anchor="ctr">
            <a:normAutofit/>
          </a:bodyPr>
          <a:lstStyle/>
          <a:p>
            <a:r>
              <a:rPr lang="en-AU" sz="3500">
                <a:solidFill>
                  <a:srgbClr val="FFFFFF"/>
                </a:solidFill>
              </a:rPr>
              <a:t>Findings from the LSAY data</a:t>
            </a:r>
          </a:p>
        </p:txBody>
      </p:sp>
      <p:graphicFrame>
        <p:nvGraphicFramePr>
          <p:cNvPr id="18" name="Content Placeholder 2">
            <a:extLst>
              <a:ext uri="{FF2B5EF4-FFF2-40B4-BE49-F238E27FC236}">
                <a16:creationId xmlns:a16="http://schemas.microsoft.com/office/drawing/2014/main" id="{53A4951B-8FD8-42FB-8343-2D30FA2EF1D3}"/>
              </a:ext>
            </a:extLst>
          </p:cNvPr>
          <p:cNvGraphicFramePr>
            <a:graphicFrameLocks noGrp="1"/>
          </p:cNvGraphicFramePr>
          <p:nvPr>
            <p:ph idx="1"/>
            <p:extLst>
              <p:ext uri="{D42A27DB-BD31-4B8C-83A1-F6EECF244321}">
                <p14:modId xmlns:p14="http://schemas.microsoft.com/office/powerpoint/2010/main" val="3454484576"/>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3706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B31B6FC-A7C4-4A71-A8DE-F7ACEAEB192D}"/>
              </a:ext>
            </a:extLst>
          </p:cNvPr>
          <p:cNvPicPr>
            <a:picLocks noChangeAspect="1"/>
          </p:cNvPicPr>
          <p:nvPr/>
        </p:nvPicPr>
        <p:blipFill rotWithShape="1">
          <a:blip r:embed="rId3"/>
          <a:srcRect t="9091" r="11150" b="-3"/>
          <a:stretch/>
        </p:blipFill>
        <p:spPr>
          <a:xfrm>
            <a:off x="2642616" y="10"/>
            <a:ext cx="6501384" cy="6857990"/>
          </a:xfrm>
          <a:prstGeom prst="rect">
            <a:avLst/>
          </a:prstGeom>
        </p:spPr>
      </p:pic>
      <p:sp>
        <p:nvSpPr>
          <p:cNvPr id="22" name="Rectangle 2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2D25E94D-D11A-234B-9E8A-BC7C7ABCFDC3}"/>
              </a:ext>
            </a:extLst>
          </p:cNvPr>
          <p:cNvSpPr txBox="1"/>
          <p:nvPr/>
        </p:nvSpPr>
        <p:spPr>
          <a:xfrm>
            <a:off x="358485" y="1122363"/>
            <a:ext cx="3017520" cy="320413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600">
                <a:latin typeface="+mj-lt"/>
                <a:ea typeface="+mj-ea"/>
                <a:cs typeface="+mj-cs"/>
              </a:rPr>
              <a:t>Nation-wide survey of secondary school career advisors and influencers</a:t>
            </a:r>
            <a:endParaRPr lang="en-US" sz="3600">
              <a:effectLst/>
              <a:latin typeface="+mj-lt"/>
              <a:ea typeface="+mj-ea"/>
              <a:cs typeface="+mj-cs"/>
            </a:endParaRP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3827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17538</TotalTime>
  <Words>3260</Words>
  <Application>Microsoft Office PowerPoint</Application>
  <PresentationFormat>On-screen Show (4:3)</PresentationFormat>
  <Paragraphs>143</Paragraphs>
  <Slides>24</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Cambria</vt:lpstr>
      <vt:lpstr>Office Theme</vt:lpstr>
      <vt:lpstr>PowerPoint Presentation</vt:lpstr>
      <vt:lpstr>PowerPoint Presentation</vt:lpstr>
      <vt:lpstr>PowerPoint Presentation</vt:lpstr>
      <vt:lpstr>PowerPoint Presentation</vt:lpstr>
      <vt:lpstr>Understanding careers and study pathways support over time</vt:lpstr>
      <vt:lpstr>PowerPoint Presentation</vt:lpstr>
      <vt:lpstr>PowerPoint Presentation</vt:lpstr>
      <vt:lpstr>Findings from the LSAY data</vt:lpstr>
      <vt:lpstr>PowerPoint Presentation</vt:lpstr>
      <vt:lpstr>PowerPoint Presentation</vt:lpstr>
      <vt:lpstr>PowerPoint Presentation</vt:lpstr>
      <vt:lpstr>PowerPoint Presentation</vt:lpstr>
      <vt:lpstr>PowerPoint Presentation</vt:lpstr>
      <vt:lpstr>The open access Employability self-assessment tool</vt:lpstr>
      <vt:lpstr>Key findings</vt:lpstr>
      <vt:lpstr>PowerPoint Presentation</vt:lpstr>
      <vt:lpstr>PowerPoint Presentation</vt:lpstr>
      <vt:lpstr>PowerPoint Presentation</vt:lpstr>
      <vt:lpstr>PowerPoint Presentation</vt:lpstr>
      <vt:lpstr>The 5 Is of student career and study pathways support</vt:lpstr>
      <vt:lpstr>Conclusions</vt:lpstr>
      <vt:lpstr>Recommendations for broad reforms and enhanced BI</vt:lpstr>
      <vt:lpstr>Recommendations to enhance career education in schools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Bennett</dc:creator>
  <cp:lastModifiedBy>Dawn Bennett</cp:lastModifiedBy>
  <cp:revision>311</cp:revision>
  <dcterms:created xsi:type="dcterms:W3CDTF">2016-09-20T01:15:06Z</dcterms:created>
  <dcterms:modified xsi:type="dcterms:W3CDTF">2021-10-26T01:37:14Z</dcterms:modified>
</cp:coreProperties>
</file>